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28" r:id="rId1"/>
  </p:sldMasterIdLst>
  <p:sldIdLst>
    <p:sldId id="256" r:id="rId2"/>
    <p:sldId id="257" r:id="rId3"/>
    <p:sldId id="261" r:id="rId4"/>
    <p:sldId id="262" r:id="rId5"/>
    <p:sldId id="263" r:id="rId6"/>
    <p:sldId id="264" r:id="rId7"/>
    <p:sldId id="265" r:id="rId8"/>
    <p:sldId id="266"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9" d="100"/>
          <a:sy n="99" d="100"/>
        </p:scale>
        <p:origin x="-117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2233D26B-DFC2-4248-8ED0-AD3E108CBDD7}" type="datetime1">
              <a:rPr lang="en-US" smtClean="0"/>
              <a:pPr/>
              <a:t>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94C003-38E8-486A-9BFD-47E55D87241C}" type="datetime1">
              <a:rPr lang="en-US" smtClean="0"/>
              <a:pPr/>
              <a:t>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59EAA3-934B-41DB-B3B1-806F4BE5CC37}" type="datetime1">
              <a:rPr lang="en-US" smtClean="0"/>
              <a:pPr/>
              <a:t>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8F97F932-D99A-4087-BFB1-EA42FAFC8D2C}" type="datetime1">
              <a:rPr lang="en-US" smtClean="0"/>
              <a:pPr/>
              <a:t>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C96367-2F2B-4F6E-ACF4-15FA13738E10}" type="datetime1">
              <a:rPr lang="en-US" smtClean="0"/>
              <a:pPr/>
              <a:t>11/20/17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523C92-45F4-4C30-810D-4886C1BA696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8FB3498D-21C7-408B-8EF5-5B55DEF0BFD5}" type="datetime1">
              <a:rPr lang="en-US" smtClean="0"/>
              <a:pPr/>
              <a:t>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84DB246E-8FD1-42FF-94A4-E4133095C37A}" type="datetime1">
              <a:rPr lang="en-US" smtClean="0"/>
              <a:pPr/>
              <a:t>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93939D4-B818-4372-B1EE-7CB6D5BBC74A}" type="datetime1">
              <a:rPr lang="en-US" smtClean="0"/>
              <a:pPr/>
              <a:t>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35E438-4D0D-4834-B658-A90420491D98}" type="datetime1">
              <a:rPr lang="en-US" smtClean="0"/>
              <a:pPr/>
              <a:t>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F8ADFA-7142-4015-85E6-1712F15FA709}" type="datetime1">
              <a:rPr lang="en-US" smtClean="0"/>
              <a:pPr/>
              <a:t>11/20/17</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A581E0-D653-4D78-A48F-41D80498BC7E}" type="datetime1">
              <a:rPr lang="en-US" smtClean="0"/>
              <a:pPr/>
              <a:t>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8B3AFFF1-9C47-49F0-AE12-AF188F3F4E82}" type="datetime1">
              <a:rPr lang="en-US" smtClean="0"/>
              <a:pPr/>
              <a:t>11/20/17</a:t>
            </a:fld>
            <a:endParaRPr lang="en-US" dirty="0"/>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dirty="0"/>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38237106-F2ED-405E-BC33-CC3CF426205F}"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4729" r:id="rId1"/>
    <p:sldLayoutId id="2147484730" r:id="rId2"/>
    <p:sldLayoutId id="2147484731" r:id="rId3"/>
    <p:sldLayoutId id="2147484732" r:id="rId4"/>
    <p:sldLayoutId id="2147484733" r:id="rId5"/>
    <p:sldLayoutId id="2147484734" r:id="rId6"/>
    <p:sldLayoutId id="2147484735" r:id="rId7"/>
    <p:sldLayoutId id="2147484736" r:id="rId8"/>
    <p:sldLayoutId id="2147484737" r:id="rId9"/>
    <p:sldLayoutId id="2147484738" r:id="rId10"/>
    <p:sldLayoutId id="2147484739" r:id="rId11"/>
  </p:sldLayoutIdLst>
  <p:hf sldNum="0" hdr="0" ftr="0" dt="0"/>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en-US" sz="2000" dirty="0" smtClean="0"/>
              <a:t>Joseph Conrad</a:t>
            </a:r>
          </a:p>
          <a:p>
            <a:endParaRPr lang="en-US" sz="2000" dirty="0"/>
          </a:p>
          <a:p>
            <a:r>
              <a:rPr lang="en-US" sz="2000" dirty="0" smtClean="0"/>
              <a:t>Reading log, journal, or whatever you would like to call it</a:t>
            </a:r>
            <a:endParaRPr lang="en-US" sz="2000" dirty="0"/>
          </a:p>
        </p:txBody>
      </p:sp>
      <p:sp>
        <p:nvSpPr>
          <p:cNvPr id="3" name="Title 2"/>
          <p:cNvSpPr>
            <a:spLocks noGrp="1"/>
          </p:cNvSpPr>
          <p:nvPr>
            <p:ph type="ctrTitle"/>
          </p:nvPr>
        </p:nvSpPr>
        <p:spPr/>
        <p:txBody>
          <a:bodyPr/>
          <a:lstStyle/>
          <a:p>
            <a:r>
              <a:rPr lang="en-US" sz="5400" dirty="0" smtClean="0"/>
              <a:t>Heart of Darkness</a:t>
            </a:r>
            <a:endParaRPr lang="en-US" sz="5400" dirty="0"/>
          </a:p>
        </p:txBody>
      </p:sp>
      <p:sp>
        <p:nvSpPr>
          <p:cNvPr id="4" name="TextBox 3"/>
          <p:cNvSpPr txBox="1"/>
          <p:nvPr/>
        </p:nvSpPr>
        <p:spPr>
          <a:xfrm>
            <a:off x="6812296" y="4900175"/>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45433770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Framed Story</a:t>
            </a:r>
            <a:endParaRPr lang="en-US" sz="4000" dirty="0"/>
          </a:p>
        </p:txBody>
      </p:sp>
      <p:sp>
        <p:nvSpPr>
          <p:cNvPr id="3" name="Content Placeholder 2"/>
          <p:cNvSpPr>
            <a:spLocks noGrp="1"/>
          </p:cNvSpPr>
          <p:nvPr>
            <p:ph sz="quarter" idx="13"/>
          </p:nvPr>
        </p:nvSpPr>
        <p:spPr/>
        <p:txBody>
          <a:bodyPr>
            <a:normAutofit/>
          </a:bodyPr>
          <a:lstStyle/>
          <a:p>
            <a:r>
              <a:rPr lang="en-US" sz="2000" dirty="0" smtClean="0"/>
              <a:t>A </a:t>
            </a:r>
            <a:r>
              <a:rPr lang="en-US" sz="2000" dirty="0"/>
              <a:t>story that contains another </a:t>
            </a:r>
            <a:r>
              <a:rPr lang="en-US" sz="2000" dirty="0" smtClean="0"/>
              <a:t>story</a:t>
            </a:r>
          </a:p>
          <a:p>
            <a:r>
              <a:rPr lang="en-US" sz="2000" dirty="0"/>
              <a:t>O</a:t>
            </a:r>
            <a:r>
              <a:rPr lang="en-US" sz="2000" dirty="0" smtClean="0"/>
              <a:t>utside </a:t>
            </a:r>
            <a:r>
              <a:rPr lang="en-US" sz="2000" dirty="0"/>
              <a:t>frame to the main </a:t>
            </a:r>
            <a:r>
              <a:rPr lang="en-US" sz="2000" dirty="0" smtClean="0"/>
              <a:t>story</a:t>
            </a:r>
          </a:p>
          <a:p>
            <a:r>
              <a:rPr lang="en-US" sz="2000" dirty="0"/>
              <a:t>U</a:t>
            </a:r>
            <a:r>
              <a:rPr lang="en-US" sz="2000" dirty="0" smtClean="0"/>
              <a:t>sually </a:t>
            </a:r>
            <a:r>
              <a:rPr lang="en-US" sz="2000" dirty="0"/>
              <a:t>explains why the interior story is being </a:t>
            </a:r>
            <a:r>
              <a:rPr lang="en-US" sz="2000" dirty="0" smtClean="0"/>
              <a:t>told</a:t>
            </a:r>
          </a:p>
          <a:p>
            <a:endParaRPr lang="en-US" sz="2000" dirty="0" smtClean="0"/>
          </a:p>
          <a:p>
            <a:r>
              <a:rPr lang="en-US" sz="2000" i="1" dirty="0" smtClean="0"/>
              <a:t>For Heart of Darkness</a:t>
            </a:r>
            <a:r>
              <a:rPr lang="en-US" sz="2000" dirty="0" smtClean="0"/>
              <a:t>: </a:t>
            </a:r>
          </a:p>
          <a:p>
            <a:pPr lvl="1"/>
            <a:r>
              <a:rPr lang="en-US" sz="2000" dirty="0" smtClean="0"/>
              <a:t>An </a:t>
            </a:r>
            <a:r>
              <a:rPr lang="en-US" sz="2000" dirty="0"/>
              <a:t>unnamed narrator begins the story on the deck of the Nellie in London on the Thames </a:t>
            </a:r>
            <a:r>
              <a:rPr lang="en-US" sz="2000" dirty="0" smtClean="0"/>
              <a:t>River</a:t>
            </a:r>
          </a:p>
          <a:p>
            <a:pPr lvl="1"/>
            <a:r>
              <a:rPr lang="en-US" sz="2000" dirty="0" smtClean="0"/>
              <a:t>Tip- Be </a:t>
            </a:r>
            <a:r>
              <a:rPr lang="en-US" sz="2000" dirty="0"/>
              <a:t>aware of every time there is a shift between this narrator and Marlow who narrates most of the </a:t>
            </a:r>
            <a:r>
              <a:rPr lang="en-US" sz="2000" dirty="0" smtClean="0"/>
              <a:t>story </a:t>
            </a:r>
            <a:r>
              <a:rPr lang="en-US" sz="2000" dirty="0"/>
              <a:t>(Marlow is one of the characters sitting on the deck of the Nellie) </a:t>
            </a:r>
          </a:p>
          <a:p>
            <a:endParaRPr lang="en-US" sz="2000" dirty="0"/>
          </a:p>
        </p:txBody>
      </p:sp>
    </p:spTree>
    <p:extLst>
      <p:ext uri="{BB962C8B-B14F-4D97-AF65-F5344CB8AC3E}">
        <p14:creationId xmlns:p14="http://schemas.microsoft.com/office/powerpoint/2010/main" val="168991661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Author and Time Period</a:t>
            </a:r>
            <a:endParaRPr lang="en-US" sz="4000" dirty="0"/>
          </a:p>
        </p:txBody>
      </p:sp>
      <p:sp>
        <p:nvSpPr>
          <p:cNvPr id="3" name="Content Placeholder 2"/>
          <p:cNvSpPr>
            <a:spLocks noGrp="1"/>
          </p:cNvSpPr>
          <p:nvPr>
            <p:ph sz="quarter" idx="13"/>
          </p:nvPr>
        </p:nvSpPr>
        <p:spPr/>
        <p:txBody>
          <a:bodyPr/>
          <a:lstStyle/>
          <a:p>
            <a:r>
              <a:rPr lang="en-US" sz="2800" dirty="0" smtClean="0"/>
              <a:t>Conrad writes</a:t>
            </a:r>
            <a:r>
              <a:rPr lang="en-US" sz="2800" dirty="0"/>
              <a:t>,</a:t>
            </a:r>
            <a:r>
              <a:rPr lang="en-US" sz="2800" dirty="0" smtClean="0"/>
              <a:t> </a:t>
            </a:r>
            <a:r>
              <a:rPr lang="en-US" sz="2800" dirty="0"/>
              <a:t>“Heart of Darkness is an experience...pushed a little (and only very little) beyond the actual facts of the case.” It had been Conrad’s boyhood dream to discover the heart of Africa—now that he had arrived he described what he found as the “the vilest scramble for loot that ever disfigured the history of human conscience. All Europe contributed to the making of Kurtz.” </a:t>
            </a:r>
            <a:endParaRPr lang="en-US" dirty="0" smtClean="0"/>
          </a:p>
          <a:p>
            <a:r>
              <a:rPr lang="en-US" sz="2800" dirty="0" smtClean="0"/>
              <a:t>What else can you add?</a:t>
            </a:r>
            <a:endParaRPr lang="en-US" sz="2800" dirty="0"/>
          </a:p>
        </p:txBody>
      </p:sp>
    </p:spTree>
    <p:extLst>
      <p:ext uri="{BB962C8B-B14F-4D97-AF65-F5344CB8AC3E}">
        <p14:creationId xmlns:p14="http://schemas.microsoft.com/office/powerpoint/2010/main" val="355470305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Plot</a:t>
            </a:r>
            <a:endParaRPr lang="en-US" sz="4000" dirty="0"/>
          </a:p>
        </p:txBody>
      </p:sp>
      <p:sp>
        <p:nvSpPr>
          <p:cNvPr id="3" name="Content Placeholder 2"/>
          <p:cNvSpPr>
            <a:spLocks noGrp="1"/>
          </p:cNvSpPr>
          <p:nvPr>
            <p:ph sz="quarter" idx="13"/>
          </p:nvPr>
        </p:nvSpPr>
        <p:spPr/>
        <p:txBody>
          <a:bodyPr/>
          <a:lstStyle/>
          <a:p>
            <a:r>
              <a:rPr lang="en-US" sz="3600" dirty="0" smtClean="0"/>
              <a:t>Know it</a:t>
            </a:r>
          </a:p>
          <a:p>
            <a:r>
              <a:rPr lang="en-US" sz="3600" dirty="0" smtClean="0"/>
              <a:t>Bullet point it</a:t>
            </a:r>
          </a:p>
          <a:p>
            <a:endParaRPr lang="en-US" dirty="0" smtClean="0"/>
          </a:p>
        </p:txBody>
      </p:sp>
    </p:spTree>
    <p:extLst>
      <p:ext uri="{BB962C8B-B14F-4D97-AF65-F5344CB8AC3E}">
        <p14:creationId xmlns:p14="http://schemas.microsoft.com/office/powerpoint/2010/main" val="183931766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Characters</a:t>
            </a:r>
            <a:endParaRPr lang="en-US" sz="4000" dirty="0"/>
          </a:p>
        </p:txBody>
      </p:sp>
      <p:sp>
        <p:nvSpPr>
          <p:cNvPr id="3" name="Content Placeholder 2"/>
          <p:cNvSpPr>
            <a:spLocks noGrp="1"/>
          </p:cNvSpPr>
          <p:nvPr>
            <p:ph sz="quarter" idx="13"/>
          </p:nvPr>
        </p:nvSpPr>
        <p:spPr>
          <a:xfrm>
            <a:off x="609600" y="1417639"/>
            <a:ext cx="7924800" cy="5034686"/>
          </a:xfrm>
        </p:spPr>
        <p:txBody>
          <a:bodyPr>
            <a:normAutofit lnSpcReduction="10000"/>
          </a:bodyPr>
          <a:lstStyle/>
          <a:p>
            <a:pPr marL="0" lvl="0" indent="0">
              <a:buNone/>
            </a:pPr>
            <a:r>
              <a:rPr lang="en-US" dirty="0" smtClean="0">
                <a:sym typeface="Symbol"/>
              </a:rPr>
              <a:t></a:t>
            </a:r>
            <a:r>
              <a:rPr lang="en-US" dirty="0" smtClean="0"/>
              <a:t> </a:t>
            </a:r>
            <a:r>
              <a:rPr lang="en-US" sz="2000" dirty="0"/>
              <a:t> Marlow—a seaman who describes his journey up the Congo River </a:t>
            </a:r>
          </a:p>
          <a:p>
            <a:pPr marL="0" lvl="0" indent="0">
              <a:buNone/>
            </a:pPr>
            <a:r>
              <a:rPr lang="en-US" sz="2000" dirty="0">
                <a:sym typeface="Symbol"/>
              </a:rPr>
              <a:t></a:t>
            </a:r>
            <a:r>
              <a:rPr lang="en-US" sz="2000" dirty="0"/>
              <a:t>  Marlow’s listeners—The Director of Companies, the Accountant, the Lawyer, </a:t>
            </a:r>
            <a:r>
              <a:rPr lang="en-US" sz="2000" dirty="0" smtClean="0"/>
              <a:t>		     the Narrator </a:t>
            </a:r>
            <a:endParaRPr lang="en-US" sz="2000" dirty="0"/>
          </a:p>
          <a:p>
            <a:pPr marL="0" lvl="0" indent="0">
              <a:buNone/>
            </a:pPr>
            <a:r>
              <a:rPr lang="en-US" sz="2000" dirty="0">
                <a:sym typeface="Symbol"/>
              </a:rPr>
              <a:t></a:t>
            </a:r>
            <a:r>
              <a:rPr lang="en-US" sz="2000" dirty="0"/>
              <a:t>  Chief Accountant—An occupant of the Outer Station </a:t>
            </a:r>
          </a:p>
          <a:p>
            <a:pPr marL="0" lvl="0" indent="0">
              <a:buNone/>
            </a:pPr>
            <a:r>
              <a:rPr lang="en-US" sz="2000" dirty="0">
                <a:sym typeface="Symbol"/>
              </a:rPr>
              <a:t></a:t>
            </a:r>
            <a:r>
              <a:rPr lang="en-US" sz="2000" dirty="0"/>
              <a:t>  Manager—Chief of the ivory company’s Central Station </a:t>
            </a:r>
          </a:p>
          <a:p>
            <a:pPr marL="0" lvl="0" indent="0">
              <a:buNone/>
            </a:pPr>
            <a:r>
              <a:rPr lang="en-US" sz="2000" dirty="0">
                <a:sym typeface="Symbol"/>
              </a:rPr>
              <a:t></a:t>
            </a:r>
            <a:r>
              <a:rPr lang="en-US" sz="2000" dirty="0"/>
              <a:t>  Russian sailor—a wanderer who admires Kurtz </a:t>
            </a:r>
          </a:p>
          <a:p>
            <a:pPr marL="0" lvl="0" indent="0">
              <a:buNone/>
            </a:pPr>
            <a:r>
              <a:rPr lang="en-US" sz="2000" dirty="0">
                <a:sym typeface="Symbol"/>
              </a:rPr>
              <a:t></a:t>
            </a:r>
            <a:r>
              <a:rPr lang="en-US" sz="2000" dirty="0"/>
              <a:t>  Kurtz—corrupt chief of the Inner Station </a:t>
            </a:r>
          </a:p>
          <a:p>
            <a:pPr marL="0" lvl="0" indent="0">
              <a:buNone/>
            </a:pPr>
            <a:r>
              <a:rPr lang="en-US" sz="2000" dirty="0">
                <a:sym typeface="Symbol"/>
              </a:rPr>
              <a:t></a:t>
            </a:r>
            <a:r>
              <a:rPr lang="en-US" sz="2000" dirty="0"/>
              <a:t>  The “Intended”—Kurtz’s </a:t>
            </a:r>
            <a:r>
              <a:rPr lang="en-US" sz="2000" dirty="0" err="1"/>
              <a:t>fiancée</a:t>
            </a:r>
            <a:r>
              <a:rPr lang="en-US" sz="2000" dirty="0"/>
              <a:t> </a:t>
            </a:r>
          </a:p>
          <a:p>
            <a:pPr marL="0" lvl="0" indent="0">
              <a:buNone/>
            </a:pPr>
            <a:r>
              <a:rPr lang="en-US" sz="2000" dirty="0">
                <a:sym typeface="Symbol"/>
              </a:rPr>
              <a:t></a:t>
            </a:r>
            <a:r>
              <a:rPr lang="en-US" sz="2000" dirty="0"/>
              <a:t>  The Mistress--Kurtz’s woman in the Congo </a:t>
            </a:r>
          </a:p>
          <a:p>
            <a:pPr marL="0" lvl="0" indent="0">
              <a:buNone/>
            </a:pPr>
            <a:r>
              <a:rPr lang="en-US" sz="2000" dirty="0">
                <a:sym typeface="Symbol"/>
              </a:rPr>
              <a:t></a:t>
            </a:r>
            <a:r>
              <a:rPr lang="en-US" sz="2000" dirty="0"/>
              <a:t>  Pilgrims—They are agents from the Central Station </a:t>
            </a:r>
          </a:p>
          <a:p>
            <a:pPr marL="0" lvl="0" indent="0">
              <a:buNone/>
            </a:pPr>
            <a:r>
              <a:rPr lang="en-US" sz="2000" dirty="0">
                <a:sym typeface="Symbol"/>
              </a:rPr>
              <a:t></a:t>
            </a:r>
            <a:r>
              <a:rPr lang="en-US" sz="2000" dirty="0"/>
              <a:t>  Cannibals—groups of natives who are hired as crew members for Marlow’s </a:t>
            </a:r>
            <a:r>
              <a:rPr lang="en-US" sz="2000" dirty="0" smtClean="0"/>
              <a:t>	       voyage </a:t>
            </a:r>
            <a:endParaRPr lang="en-US" sz="2000" dirty="0"/>
          </a:p>
          <a:p>
            <a:endParaRPr lang="en-US" dirty="0"/>
          </a:p>
        </p:txBody>
      </p:sp>
    </p:spTree>
    <p:extLst>
      <p:ext uri="{BB962C8B-B14F-4D97-AF65-F5344CB8AC3E}">
        <p14:creationId xmlns:p14="http://schemas.microsoft.com/office/powerpoint/2010/main" val="136853561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Theme</a:t>
            </a:r>
            <a:endParaRPr lang="en-US" sz="4000" dirty="0"/>
          </a:p>
        </p:txBody>
      </p:sp>
      <p:sp>
        <p:nvSpPr>
          <p:cNvPr id="3" name="Content Placeholder 2"/>
          <p:cNvSpPr>
            <a:spLocks noGrp="1"/>
          </p:cNvSpPr>
          <p:nvPr>
            <p:ph sz="quarter" idx="13"/>
          </p:nvPr>
        </p:nvSpPr>
        <p:spPr/>
        <p:txBody>
          <a:bodyPr>
            <a:normAutofit lnSpcReduction="10000"/>
          </a:bodyPr>
          <a:lstStyle/>
          <a:p>
            <a:r>
              <a:rPr lang="en-US" sz="2400" dirty="0" smtClean="0"/>
              <a:t>Try </a:t>
            </a:r>
            <a:r>
              <a:rPr lang="en-US" sz="2400" dirty="0"/>
              <a:t>to figure out the meaning of the work. What is the author saying about mankind? Seek answers to questions concerning mankind. </a:t>
            </a:r>
          </a:p>
          <a:p>
            <a:pPr lvl="1"/>
            <a:r>
              <a:rPr lang="en-US" sz="2400" dirty="0"/>
              <a:t>Definitions: Colonialism—A policy by which a nation maintains or extends its control over foreign dependencies—Look for details which depict </a:t>
            </a:r>
            <a:r>
              <a:rPr lang="en-US" sz="2400" dirty="0" smtClean="0"/>
              <a:t>the </a:t>
            </a:r>
            <a:r>
              <a:rPr lang="en-US" sz="2400" dirty="0"/>
              <a:t>mistreatment of the Africans, the greed, the broken idealism </a:t>
            </a:r>
            <a:r>
              <a:rPr lang="en-US" sz="2400" dirty="0" smtClean="0"/>
              <a:t>of Kurtz</a:t>
            </a:r>
          </a:p>
          <a:p>
            <a:pPr lvl="1"/>
            <a:r>
              <a:rPr lang="en-US" sz="2400" dirty="0" smtClean="0"/>
              <a:t>Imperialism</a:t>
            </a:r>
            <a:r>
              <a:rPr lang="en-US" sz="2400" dirty="0"/>
              <a:t>—The policy of extending a nation’s authority by </a:t>
            </a:r>
            <a:r>
              <a:rPr lang="en-US" sz="2400" dirty="0" smtClean="0"/>
              <a:t>territorial </a:t>
            </a:r>
            <a:r>
              <a:rPr lang="en-US" sz="2400" dirty="0"/>
              <a:t>acquisition or by establishing economic and political hegemony (predominant influence of one state over another) over other nations </a:t>
            </a:r>
          </a:p>
          <a:p>
            <a:endParaRPr lang="en-US" dirty="0"/>
          </a:p>
        </p:txBody>
      </p:sp>
    </p:spTree>
    <p:extLst>
      <p:ext uri="{BB962C8B-B14F-4D97-AF65-F5344CB8AC3E}">
        <p14:creationId xmlns:p14="http://schemas.microsoft.com/office/powerpoint/2010/main" val="112713327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smtClean="0"/>
              <a:t>While Reading Highlight/underline examples of:</a:t>
            </a:r>
            <a:endParaRPr lang="en-US" sz="4000" dirty="0"/>
          </a:p>
        </p:txBody>
      </p:sp>
      <p:sp>
        <p:nvSpPr>
          <p:cNvPr id="3" name="Content Placeholder 2"/>
          <p:cNvSpPr>
            <a:spLocks noGrp="1"/>
          </p:cNvSpPr>
          <p:nvPr>
            <p:ph sz="quarter" idx="13"/>
          </p:nvPr>
        </p:nvSpPr>
        <p:spPr>
          <a:xfrm>
            <a:off x="609600" y="1600199"/>
            <a:ext cx="7924800" cy="5070195"/>
          </a:xfrm>
        </p:spPr>
        <p:txBody>
          <a:bodyPr>
            <a:normAutofit fontScale="92500" lnSpcReduction="10000"/>
          </a:bodyPr>
          <a:lstStyle/>
          <a:p>
            <a:r>
              <a:rPr lang="en-US" sz="1900" dirty="0" smtClean="0"/>
              <a:t>Atmosphere</a:t>
            </a:r>
            <a:r>
              <a:rPr lang="en-US" sz="1900" dirty="0"/>
              <a:t>: </a:t>
            </a:r>
            <a:endParaRPr lang="en-US" sz="1900" dirty="0" smtClean="0"/>
          </a:p>
          <a:p>
            <a:pPr lvl="1"/>
            <a:r>
              <a:rPr lang="en-US" sz="1900" dirty="0" smtClean="0"/>
              <a:t>Gloom</a:t>
            </a:r>
            <a:endParaRPr lang="en-US" sz="1900" dirty="0"/>
          </a:p>
          <a:p>
            <a:pPr lvl="1"/>
            <a:r>
              <a:rPr lang="en-US" sz="1900" dirty="0" smtClean="0"/>
              <a:t>Isolation</a:t>
            </a:r>
          </a:p>
          <a:p>
            <a:pPr lvl="1"/>
            <a:r>
              <a:rPr lang="en-US" sz="1900" dirty="0" smtClean="0"/>
              <a:t>Madness</a:t>
            </a:r>
          </a:p>
          <a:p>
            <a:pPr lvl="1"/>
            <a:r>
              <a:rPr lang="en-US" sz="1900" dirty="0" smtClean="0"/>
              <a:t>Death </a:t>
            </a:r>
            <a:endParaRPr lang="en-US" sz="1900" dirty="0"/>
          </a:p>
          <a:p>
            <a:r>
              <a:rPr lang="en-US" sz="1900" dirty="0"/>
              <a:t>Patterns of opposites: </a:t>
            </a:r>
            <a:endParaRPr lang="en-US" sz="1900" dirty="0" smtClean="0"/>
          </a:p>
          <a:p>
            <a:pPr lvl="1"/>
            <a:r>
              <a:rPr lang="en-US" sz="1900" dirty="0" smtClean="0"/>
              <a:t>dark </a:t>
            </a:r>
            <a:r>
              <a:rPr lang="en-US" sz="1900" dirty="0"/>
              <a:t>and light </a:t>
            </a:r>
            <a:endParaRPr lang="en-US" sz="1900" dirty="0" smtClean="0"/>
          </a:p>
          <a:p>
            <a:pPr lvl="1"/>
            <a:r>
              <a:rPr lang="en-US" sz="1900" dirty="0" smtClean="0"/>
              <a:t> </a:t>
            </a:r>
            <a:r>
              <a:rPr lang="en-US" sz="1900" dirty="0"/>
              <a:t>inside/</a:t>
            </a:r>
            <a:r>
              <a:rPr lang="en-US" sz="1900" dirty="0" smtClean="0"/>
              <a:t>outside</a:t>
            </a:r>
            <a:endParaRPr lang="en-US" sz="1900" dirty="0"/>
          </a:p>
          <a:p>
            <a:r>
              <a:rPr lang="en-US" sz="1900" dirty="0" smtClean="0"/>
              <a:t>Phrases or words representing:</a:t>
            </a:r>
          </a:p>
          <a:p>
            <a:pPr lvl="1"/>
            <a:r>
              <a:rPr lang="en-US" sz="1900" dirty="0" smtClean="0"/>
              <a:t>Greed/evil in man</a:t>
            </a:r>
          </a:p>
          <a:p>
            <a:pPr lvl="1"/>
            <a:r>
              <a:rPr lang="en-US" sz="1900" dirty="0" smtClean="0"/>
              <a:t>Hollowness</a:t>
            </a:r>
          </a:p>
          <a:p>
            <a:pPr lvl="1"/>
            <a:r>
              <a:rPr lang="en-US" sz="1900" dirty="0" smtClean="0"/>
              <a:t>Nothingness</a:t>
            </a:r>
          </a:p>
          <a:p>
            <a:pPr lvl="1"/>
            <a:r>
              <a:rPr lang="en-US" sz="1900" dirty="0" smtClean="0"/>
              <a:t>Empty </a:t>
            </a:r>
            <a:endParaRPr lang="en-US" sz="1900" dirty="0"/>
          </a:p>
          <a:p>
            <a:endParaRPr lang="en-US" dirty="0"/>
          </a:p>
        </p:txBody>
      </p:sp>
    </p:spTree>
    <p:extLst>
      <p:ext uri="{BB962C8B-B14F-4D97-AF65-F5344CB8AC3E}">
        <p14:creationId xmlns:p14="http://schemas.microsoft.com/office/powerpoint/2010/main" val="124779264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 the following:</a:t>
            </a:r>
            <a:endParaRPr lang="en-US" dirty="0"/>
          </a:p>
        </p:txBody>
      </p:sp>
      <p:sp>
        <p:nvSpPr>
          <p:cNvPr id="3" name="Content Placeholder 2"/>
          <p:cNvSpPr>
            <a:spLocks noGrp="1"/>
          </p:cNvSpPr>
          <p:nvPr>
            <p:ph sz="quarter" idx="13"/>
          </p:nvPr>
        </p:nvSpPr>
        <p:spPr/>
        <p:txBody>
          <a:bodyPr/>
          <a:lstStyle/>
          <a:p>
            <a:pPr lvl="0"/>
            <a:r>
              <a:rPr lang="en-US" sz="2000" dirty="0" smtClean="0"/>
              <a:t>Is </a:t>
            </a:r>
            <a:r>
              <a:rPr lang="en-US" sz="2000" dirty="0"/>
              <a:t>there such a thing as insanity in a world that has already gone insane? </a:t>
            </a:r>
          </a:p>
          <a:p>
            <a:pPr lvl="0"/>
            <a:r>
              <a:rPr lang="en-US" sz="2000" dirty="0"/>
              <a:t>The exploration of the dark recesses of the human mind—hidden areas of the mind </a:t>
            </a:r>
          </a:p>
          <a:p>
            <a:pPr lvl="0"/>
            <a:r>
              <a:rPr lang="en-US" sz="2000" dirty="0"/>
              <a:t>Religion—concept of pilgrims and pilgrimages, gods, Christian missionary concepts </a:t>
            </a:r>
          </a:p>
          <a:p>
            <a:pPr lvl="0"/>
            <a:r>
              <a:rPr lang="en-US" sz="2000" dirty="0"/>
              <a:t>Conrad’s development of the spiritual voyage of self-discovery </a:t>
            </a:r>
          </a:p>
          <a:p>
            <a:endParaRPr lang="en-US" dirty="0"/>
          </a:p>
        </p:txBody>
      </p:sp>
    </p:spTree>
    <p:extLst>
      <p:ext uri="{BB962C8B-B14F-4D97-AF65-F5344CB8AC3E}">
        <p14:creationId xmlns:p14="http://schemas.microsoft.com/office/powerpoint/2010/main" val="111905787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ＭＳ ゴシック"/>
        <a:font script="Hang" typeface="HY얕은샘물M"/>
        <a:font script="Hans" typeface="华文新魏"/>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ＭＳ ゴシック"/>
        <a:font script="Hang" typeface="HY얕은샘물M"/>
        <a:font script="Hans" typeface="华文新魏"/>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Horizon.thmx</Template>
  <TotalTime>142</TotalTime>
  <Words>392</Words>
  <Application>Microsoft Macintosh PowerPoint</Application>
  <PresentationFormat>On-screen Show (4:3)</PresentationFormat>
  <Paragraphs>52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Horizon</vt:lpstr>
      <vt:lpstr>Heart of Darkness</vt:lpstr>
      <vt:lpstr>Framed Story</vt:lpstr>
      <vt:lpstr>Author and Time Period</vt:lpstr>
      <vt:lpstr>Plot</vt:lpstr>
      <vt:lpstr>Characters</vt:lpstr>
      <vt:lpstr>Theme</vt:lpstr>
      <vt:lpstr>While Reading Highlight/underline examples of:</vt:lpstr>
      <vt:lpstr>Consider the following:</vt:lpstr>
    </vt:vector>
  </TitlesOfParts>
  <Company>Onalska High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Heart of Darkness</dc:title>
  <dc:creator>Kelsey Otto</dc:creator>
  <cp:lastModifiedBy>Kelsey Otto</cp:lastModifiedBy>
  <cp:revision>4</cp:revision>
  <dcterms:created xsi:type="dcterms:W3CDTF">2017-11-20T16:32:31Z</dcterms:created>
  <dcterms:modified xsi:type="dcterms:W3CDTF">2017-11-20T19:20:06Z</dcterms:modified>
</cp:coreProperties>
</file>