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9"/>
  </p:notesMasterIdLst>
  <p:handoutMasterIdLst>
    <p:handoutMasterId r:id="rId20"/>
  </p:handoutMasterIdLst>
  <p:sldIdLst>
    <p:sldId id="262" r:id="rId3"/>
    <p:sldId id="271" r:id="rId4"/>
    <p:sldId id="256" r:id="rId5"/>
    <p:sldId id="268" r:id="rId6"/>
    <p:sldId id="269" r:id="rId7"/>
    <p:sldId id="267" r:id="rId8"/>
    <p:sldId id="258" r:id="rId9"/>
    <p:sldId id="270" r:id="rId10"/>
    <p:sldId id="257" r:id="rId11"/>
    <p:sldId id="266" r:id="rId12"/>
    <p:sldId id="260" r:id="rId13"/>
    <p:sldId id="263" r:id="rId14"/>
    <p:sldId id="261" r:id="rId15"/>
    <p:sldId id="272" r:id="rId16"/>
    <p:sldId id="273" r:id="rId17"/>
    <p:sldId id="274"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74" autoAdjust="0"/>
  </p:normalViewPr>
  <p:slideViewPr>
    <p:cSldViewPr>
      <p:cViewPr>
        <p:scale>
          <a:sx n="59" d="100"/>
          <a:sy n="59" d="100"/>
        </p:scale>
        <p:origin x="1140" y="390"/>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2/3/2014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2/3/2014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2/3/2014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2/3/2014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2/3/2014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2/3/2014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2/3/2014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2/3/2014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2/3/2014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2/3/2014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2/3/2014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2/3/2014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2/3/2014</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youtu.be/TB11JlyjmkE"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1066800"/>
            <a:ext cx="9144000" cy="3505200"/>
          </a:xfrm>
        </p:spPr>
        <p:txBody>
          <a:bodyPr/>
          <a:lstStyle/>
          <a:p>
            <a:r>
              <a:rPr lang="en-US" dirty="0" smtClean="0"/>
              <a:t>What do you think are the essential elements of a fairy tale? You may use a personal favorite to provide examples of these elements.</a:t>
            </a:r>
            <a:endParaRPr lang="en-US" dirty="0"/>
          </a:p>
        </p:txBody>
      </p:sp>
      <p:sp>
        <p:nvSpPr>
          <p:cNvPr id="3" name="Text Placeholder 2"/>
          <p:cNvSpPr>
            <a:spLocks noGrp="1"/>
          </p:cNvSpPr>
          <p:nvPr>
            <p:ph type="body" idx="1"/>
          </p:nvPr>
        </p:nvSpPr>
        <p:spPr/>
        <p:txBody>
          <a:bodyPr>
            <a:normAutofit/>
          </a:bodyPr>
          <a:lstStyle/>
          <a:p>
            <a:r>
              <a:rPr lang="en-US" sz="4400" b="1" dirty="0" smtClean="0"/>
              <a:t>Journal #1</a:t>
            </a:r>
            <a:endParaRPr lang="en-US" sz="4400" b="1" dirty="0"/>
          </a:p>
        </p:txBody>
      </p:sp>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smtClean="0"/>
              <a:t>Brother’s Grimm</a:t>
            </a:r>
            <a:endParaRPr lang="en-US" sz="4400" dirty="0"/>
          </a:p>
        </p:txBody>
      </p:sp>
      <p:sp>
        <p:nvSpPr>
          <p:cNvPr id="5" name="Content Placeholder 4"/>
          <p:cNvSpPr>
            <a:spLocks noGrp="1"/>
          </p:cNvSpPr>
          <p:nvPr>
            <p:ph idx="1"/>
          </p:nvPr>
        </p:nvSpPr>
        <p:spPr>
          <a:xfrm>
            <a:off x="1522414" y="1981200"/>
            <a:ext cx="6172199" cy="4523631"/>
          </a:xfrm>
        </p:spPr>
        <p:txBody>
          <a:bodyPr/>
          <a:lstStyle/>
          <a:p>
            <a:r>
              <a:rPr lang="en-US" dirty="0" smtClean="0"/>
              <a:t>Jacob and Wilhelm Grimm</a:t>
            </a:r>
          </a:p>
          <a:p>
            <a:r>
              <a:rPr lang="en-US" dirty="0" smtClean="0"/>
              <a:t>European tales</a:t>
            </a:r>
          </a:p>
          <a:p>
            <a:r>
              <a:rPr lang="en-US" dirty="0" smtClean="0"/>
              <a:t>Grimm’s Law</a:t>
            </a:r>
          </a:p>
          <a:p>
            <a:r>
              <a:rPr lang="en-US" dirty="0" smtClean="0"/>
              <a:t>Used “contamination” technique</a:t>
            </a:r>
          </a:p>
          <a:p>
            <a:pPr lvl="1"/>
            <a:r>
              <a:rPr lang="en-US" dirty="0" smtClean="0"/>
              <a:t>Look at all the variants of a story, strip them away and find the true story</a:t>
            </a:r>
            <a:endParaRPr lang="en-US" dirty="0"/>
          </a:p>
          <a:p>
            <a:r>
              <a:rPr lang="en-US" dirty="0" smtClean="0"/>
              <a:t>Created literary versions of folktales</a:t>
            </a:r>
          </a:p>
          <a:p>
            <a:r>
              <a:rPr lang="en-US" dirty="0" smtClean="0"/>
              <a:t>Known for: </a:t>
            </a:r>
            <a:r>
              <a:rPr lang="en-US" i="1" dirty="0" smtClean="0"/>
              <a:t>Cinderella, Snow White, Rapunzel, Hansel and Gretel</a:t>
            </a:r>
            <a:endParaRPr lang="en-US" dirty="0"/>
          </a:p>
        </p:txBody>
      </p:sp>
      <p:pic>
        <p:nvPicPr>
          <p:cNvPr id="3074" name="Picture 2" descr="http://upload.wikimedia.org/wikipedia/commons/f/ff/Grim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6575" y="174233"/>
            <a:ext cx="3362325" cy="364809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076" name="Picture 4" descr="http://www.impawards.com/2005/posters/brothers_grimm_v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8612" y="2743200"/>
            <a:ext cx="2540969" cy="376163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“Quotes”</a:t>
            </a:r>
            <a:endParaRPr lang="en-US" sz="4400" dirty="0"/>
          </a:p>
        </p:txBody>
      </p:sp>
      <p:sp>
        <p:nvSpPr>
          <p:cNvPr id="7" name="Content Placeholder 6"/>
          <p:cNvSpPr>
            <a:spLocks noGrp="1"/>
          </p:cNvSpPr>
          <p:nvPr>
            <p:ph sz="half" idx="1"/>
          </p:nvPr>
        </p:nvSpPr>
        <p:spPr>
          <a:xfrm>
            <a:off x="1522413" y="1752600"/>
            <a:ext cx="4419599" cy="4572000"/>
          </a:xfrm>
        </p:spPr>
        <p:txBody>
          <a:bodyPr>
            <a:normAutofit fontScale="92500" lnSpcReduction="10000"/>
          </a:bodyPr>
          <a:lstStyle/>
          <a:p>
            <a:r>
              <a:rPr lang="en-US" dirty="0" smtClean="0"/>
              <a:t>Quotes represent exact language</a:t>
            </a:r>
          </a:p>
          <a:p>
            <a:r>
              <a:rPr lang="en-US" dirty="0" smtClean="0"/>
              <a:t>They should be used sparingly and not be extensive in length </a:t>
            </a:r>
          </a:p>
          <a:p>
            <a:r>
              <a:rPr lang="en-US" dirty="0" smtClean="0"/>
              <a:t>Generally you need a comma  before the first quotation mark</a:t>
            </a:r>
          </a:p>
          <a:p>
            <a:r>
              <a:rPr lang="en-US" dirty="0" smtClean="0"/>
              <a:t>Always in pairs – “Princess”</a:t>
            </a:r>
          </a:p>
          <a:p>
            <a:r>
              <a:rPr lang="en-US" dirty="0" smtClean="0"/>
              <a:t>Capitalize the first letter unless the quote is a fragment</a:t>
            </a:r>
          </a:p>
          <a:p>
            <a:pPr lvl="1"/>
            <a:r>
              <a:rPr lang="en-US" dirty="0" smtClean="0"/>
              <a:t>She exclaimed, “I loved orange slices, and on a sunny day they were delicious.”</a:t>
            </a:r>
          </a:p>
          <a:p>
            <a:pPr lvl="1"/>
            <a:r>
              <a:rPr lang="en-US" dirty="0" smtClean="0"/>
              <a:t>She enjoyed orange slices and “on a sunny day they were delicious.”</a:t>
            </a:r>
            <a:endParaRPr lang="en-US" dirty="0"/>
          </a:p>
          <a:p>
            <a:endParaRPr lang="en-US" dirty="0"/>
          </a:p>
        </p:txBody>
      </p:sp>
      <p:sp>
        <p:nvSpPr>
          <p:cNvPr id="8" name="Content Placeholder 7"/>
          <p:cNvSpPr>
            <a:spLocks noGrp="1"/>
          </p:cNvSpPr>
          <p:nvPr>
            <p:ph sz="half" idx="2"/>
          </p:nvPr>
        </p:nvSpPr>
        <p:spPr/>
        <p:txBody>
          <a:bodyPr>
            <a:normAutofit fontScale="92500" lnSpcReduction="10000"/>
          </a:bodyPr>
          <a:lstStyle/>
          <a:p>
            <a:r>
              <a:rPr lang="en-US" dirty="0"/>
              <a:t>If the quote is interrupted </a:t>
            </a:r>
            <a:r>
              <a:rPr lang="en-US" dirty="0" smtClean="0"/>
              <a:t>mid-sentence, </a:t>
            </a:r>
            <a:r>
              <a:rPr lang="en-US" dirty="0"/>
              <a:t>do not capitalize the second </a:t>
            </a:r>
            <a:r>
              <a:rPr lang="en-US" dirty="0" smtClean="0"/>
              <a:t>part</a:t>
            </a:r>
          </a:p>
          <a:p>
            <a:r>
              <a:rPr lang="en-US" dirty="0" smtClean="0"/>
              <a:t>The question mark goes inside the quote, unless the question is about the quote.</a:t>
            </a:r>
          </a:p>
          <a:p>
            <a:pPr lvl="1"/>
            <a:r>
              <a:rPr lang="en-US" dirty="0" smtClean="0"/>
              <a:t>He asked, “Do you like pizza?”</a:t>
            </a:r>
          </a:p>
          <a:p>
            <a:pPr lvl="1"/>
            <a:r>
              <a:rPr lang="en-US" dirty="0" smtClean="0"/>
              <a:t>Do you agree with Robert Frost’s “Road Not Taken”?</a:t>
            </a:r>
          </a:p>
          <a:p>
            <a:r>
              <a:rPr lang="en-US" dirty="0" smtClean="0"/>
              <a:t>The period goes inside the quotations marks</a:t>
            </a:r>
          </a:p>
          <a:p>
            <a:pPr lvl="1"/>
            <a:r>
              <a:rPr lang="en-US" dirty="0" smtClean="0"/>
              <a:t>She said, “I love sushi.”</a:t>
            </a:r>
            <a:endParaRPr lang="en-US" dirty="0"/>
          </a:p>
          <a:p>
            <a:endParaRPr lang="en-US" dirty="0"/>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274638"/>
            <a:ext cx="10287000" cy="1020762"/>
          </a:xfrm>
        </p:spPr>
        <p:txBody>
          <a:bodyPr>
            <a:normAutofit fontScale="90000"/>
          </a:bodyPr>
          <a:lstStyle/>
          <a:p>
            <a:r>
              <a:rPr lang="en-US" sz="4800" dirty="0" smtClean="0"/>
              <a:t>Quotation Marks: Find the Error/s</a:t>
            </a:r>
            <a:endParaRPr lang="en-US" sz="4800" dirty="0"/>
          </a:p>
        </p:txBody>
      </p:sp>
      <p:sp>
        <p:nvSpPr>
          <p:cNvPr id="3" name="Content Placeholder 2"/>
          <p:cNvSpPr>
            <a:spLocks noGrp="1"/>
          </p:cNvSpPr>
          <p:nvPr>
            <p:ph idx="1"/>
          </p:nvPr>
        </p:nvSpPr>
        <p:spPr/>
        <p:txBody>
          <a:bodyPr/>
          <a:lstStyle/>
          <a:p>
            <a:r>
              <a:rPr lang="en-US" dirty="0" smtClean="0"/>
              <a:t>“Live Like there is no midnight” said Cinderella.</a:t>
            </a:r>
          </a:p>
          <a:p>
            <a:r>
              <a:rPr lang="en-US" dirty="0" smtClean="0"/>
              <a:t>In Belle’s words “people think I’m odd, so I know how it feels to be different, and I know how lonely that can be”. </a:t>
            </a:r>
          </a:p>
          <a:p>
            <a:r>
              <a:rPr lang="en-US" dirty="0" smtClean="0"/>
              <a:t>Peter Pan comments, “So come with me, where dreams are born, and time is never planned. Just think of happy things, and your heart will fly on wings forever, in Never </a:t>
            </a:r>
            <a:r>
              <a:rPr lang="en-US" dirty="0" err="1" smtClean="0"/>
              <a:t>Never</a:t>
            </a:r>
            <a:r>
              <a:rPr lang="en-US" dirty="0" smtClean="0"/>
              <a:t> Land.”</a:t>
            </a:r>
          </a:p>
          <a:p>
            <a:r>
              <a:rPr lang="en-US" dirty="0" smtClean="0"/>
              <a:t>Walt Disney said That’s the real trouble with the world, too many people grow up. He also said Disneyland will never be completed. It will continue to grow as long as there is imagination left in the world. He said it’s kind of fun to do the impossible.</a:t>
            </a:r>
            <a:endParaRPr lang="en-US" dirty="0"/>
          </a:p>
        </p:txBody>
      </p:sp>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smtClean="0"/>
              <a:t>The Corrected Version</a:t>
            </a:r>
            <a:endParaRPr lang="en-US" sz="4400" dirty="0"/>
          </a:p>
        </p:txBody>
      </p:sp>
      <p:sp>
        <p:nvSpPr>
          <p:cNvPr id="4" name="Content Placeholder 3"/>
          <p:cNvSpPr>
            <a:spLocks noGrp="1"/>
          </p:cNvSpPr>
          <p:nvPr>
            <p:ph idx="1"/>
          </p:nvPr>
        </p:nvSpPr>
        <p:spPr/>
        <p:txBody>
          <a:bodyPr>
            <a:normAutofit lnSpcReduction="10000"/>
          </a:bodyPr>
          <a:lstStyle/>
          <a:p>
            <a:r>
              <a:rPr lang="en-US" dirty="0"/>
              <a:t>“Live Like there is not </a:t>
            </a:r>
            <a:r>
              <a:rPr lang="en-US" dirty="0" smtClean="0"/>
              <a:t>midnigh</a:t>
            </a:r>
            <a:r>
              <a:rPr lang="en-US" dirty="0" smtClean="0">
                <a:solidFill>
                  <a:srgbClr val="FFFF00"/>
                </a:solidFill>
              </a:rPr>
              <a:t>t,” </a:t>
            </a:r>
            <a:r>
              <a:rPr lang="en-US" dirty="0"/>
              <a:t>said Cinderella.</a:t>
            </a:r>
          </a:p>
          <a:p>
            <a:r>
              <a:rPr lang="en-US" dirty="0" smtClean="0"/>
              <a:t>In Belle’s words</a:t>
            </a:r>
            <a:r>
              <a:rPr lang="en-US" dirty="0" smtClean="0">
                <a:solidFill>
                  <a:srgbClr val="FFFF00"/>
                </a:solidFill>
              </a:rPr>
              <a:t>, </a:t>
            </a:r>
            <a:r>
              <a:rPr lang="en-US" dirty="0">
                <a:solidFill>
                  <a:srgbClr val="FFFF00"/>
                </a:solidFill>
              </a:rPr>
              <a:t>“P</a:t>
            </a:r>
            <a:r>
              <a:rPr lang="en-US" dirty="0"/>
              <a:t>eople</a:t>
            </a:r>
            <a:r>
              <a:rPr lang="en-US" dirty="0">
                <a:solidFill>
                  <a:srgbClr val="FFFF00"/>
                </a:solidFill>
              </a:rPr>
              <a:t> </a:t>
            </a:r>
            <a:r>
              <a:rPr lang="en-US" dirty="0"/>
              <a:t>think I’m odd. So I know how it feels to be different, and I know how lonely that can </a:t>
            </a:r>
            <a:r>
              <a:rPr lang="en-US" dirty="0" smtClean="0"/>
              <a:t>b</a:t>
            </a:r>
            <a:r>
              <a:rPr lang="en-US" dirty="0" smtClean="0">
                <a:solidFill>
                  <a:srgbClr val="FFFF00"/>
                </a:solidFill>
              </a:rPr>
              <a:t>e.” </a:t>
            </a:r>
          </a:p>
          <a:p>
            <a:r>
              <a:rPr lang="en-US" dirty="0" smtClean="0"/>
              <a:t>Peter </a:t>
            </a:r>
            <a:r>
              <a:rPr lang="en-US" dirty="0"/>
              <a:t>Pan </a:t>
            </a:r>
            <a:r>
              <a:rPr lang="en-US" dirty="0" smtClean="0"/>
              <a:t>comments, </a:t>
            </a:r>
            <a:r>
              <a:rPr lang="en-US" dirty="0"/>
              <a:t>“So come with me, where dreams are born, and time is never planned. Just think of happy things, and your heart will fly on wings forever, in Never </a:t>
            </a:r>
            <a:r>
              <a:rPr lang="en-US" dirty="0" err="1"/>
              <a:t>Never</a:t>
            </a:r>
            <a:r>
              <a:rPr lang="en-US" dirty="0"/>
              <a:t> Land.”</a:t>
            </a:r>
          </a:p>
          <a:p>
            <a:r>
              <a:rPr lang="en-US" dirty="0" smtClean="0"/>
              <a:t>Walt Disney said</a:t>
            </a:r>
            <a:r>
              <a:rPr lang="en-US" dirty="0" smtClean="0">
                <a:solidFill>
                  <a:srgbClr val="FFFF00"/>
                </a:solidFill>
              </a:rPr>
              <a:t>, “T</a:t>
            </a:r>
            <a:r>
              <a:rPr lang="en-US" dirty="0" smtClean="0"/>
              <a:t>hat’s the real trouble with the world, too many people grow up</a:t>
            </a:r>
            <a:r>
              <a:rPr lang="en-US" dirty="0" smtClean="0">
                <a:solidFill>
                  <a:srgbClr val="FFFF00"/>
                </a:solidFill>
              </a:rPr>
              <a:t>.” His other popular quotes include, “</a:t>
            </a:r>
            <a:r>
              <a:rPr lang="en-US" dirty="0" smtClean="0"/>
              <a:t>Disneyland will never be completed. It will continue to grow as long as there is imagination left in the world</a:t>
            </a:r>
            <a:r>
              <a:rPr lang="en-US" dirty="0">
                <a:solidFill>
                  <a:srgbClr val="FFFF00"/>
                </a:solidFill>
              </a:rPr>
              <a:t>,</a:t>
            </a:r>
            <a:r>
              <a:rPr lang="en-US" dirty="0" smtClean="0">
                <a:solidFill>
                  <a:srgbClr val="FFFF00"/>
                </a:solidFill>
              </a:rPr>
              <a:t>” and “I</a:t>
            </a:r>
            <a:r>
              <a:rPr lang="en-US" dirty="0" smtClean="0"/>
              <a:t>t’s kind of fun to do the impossible.</a:t>
            </a:r>
            <a:r>
              <a:rPr lang="en-US"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04800"/>
            <a:ext cx="10439400" cy="1173162"/>
          </a:xfrm>
        </p:spPr>
        <p:txBody>
          <a:bodyPr>
            <a:noAutofit/>
          </a:bodyPr>
          <a:lstStyle/>
          <a:p>
            <a:pPr algn="ctr"/>
            <a:r>
              <a:rPr lang="en-US" sz="4400" dirty="0" smtClean="0"/>
              <a:t>Quick Reflection</a:t>
            </a:r>
            <a:endParaRPr lang="en-US" sz="4400" dirty="0"/>
          </a:p>
        </p:txBody>
      </p:sp>
      <p:sp>
        <p:nvSpPr>
          <p:cNvPr id="3" name="Content Placeholder 2"/>
          <p:cNvSpPr>
            <a:spLocks noGrp="1"/>
          </p:cNvSpPr>
          <p:nvPr>
            <p:ph idx="1"/>
          </p:nvPr>
        </p:nvSpPr>
        <p:spPr>
          <a:xfrm>
            <a:off x="1522414" y="1752600"/>
            <a:ext cx="9753598" cy="4876800"/>
          </a:xfrm>
        </p:spPr>
        <p:txBody>
          <a:bodyPr>
            <a:normAutofit lnSpcReduction="10000"/>
          </a:bodyPr>
          <a:lstStyle/>
          <a:p>
            <a:pPr marL="0" indent="0">
              <a:buNone/>
            </a:pPr>
            <a:r>
              <a:rPr lang="en-US" sz="2800" dirty="0"/>
              <a:t>Take the next five minutes to answer these questions. One sentence for each is sufficient</a:t>
            </a:r>
            <a:r>
              <a:rPr lang="en-US" sz="2800" dirty="0" smtClean="0"/>
              <a:t>. This can go in your journal or with your notes.</a:t>
            </a:r>
            <a:endParaRPr lang="en-US" sz="2500" dirty="0" smtClean="0"/>
          </a:p>
          <a:p>
            <a:r>
              <a:rPr lang="en-US" sz="2500" dirty="0" smtClean="0"/>
              <a:t>What </a:t>
            </a:r>
            <a:r>
              <a:rPr lang="en-US" sz="2500" dirty="0"/>
              <a:t>was your favorite fairy tale as a child?</a:t>
            </a:r>
          </a:p>
          <a:p>
            <a:r>
              <a:rPr lang="en-US" sz="2500" dirty="0"/>
              <a:t>What was it about?</a:t>
            </a:r>
          </a:p>
          <a:p>
            <a:r>
              <a:rPr lang="en-US" sz="2500" dirty="0"/>
              <a:t>What was the lesson it seemed to teach young children?</a:t>
            </a:r>
          </a:p>
          <a:p>
            <a:r>
              <a:rPr lang="en-US" sz="2500" dirty="0"/>
              <a:t>Reword the lesson as a rule for people in society.</a:t>
            </a:r>
          </a:p>
          <a:p>
            <a:r>
              <a:rPr lang="en-US" sz="2500" dirty="0"/>
              <a:t>Is this a lesson that would </a:t>
            </a:r>
            <a:r>
              <a:rPr lang="en-US" sz="2500" dirty="0" smtClean="0"/>
              <a:t>still </a:t>
            </a:r>
            <a:r>
              <a:rPr lang="en-US" sz="2500" dirty="0"/>
              <a:t>be valuable for a grown-up? Explain.</a:t>
            </a:r>
          </a:p>
          <a:p>
            <a:r>
              <a:rPr lang="en-US" sz="2500" dirty="0"/>
              <a:t>Are there any archetypes in the tale? Explain.</a:t>
            </a:r>
          </a:p>
          <a:p>
            <a:r>
              <a:rPr lang="en-US" sz="2500" dirty="0"/>
              <a:t>Are there any symbols? Explain</a:t>
            </a:r>
            <a:r>
              <a:rPr lang="en-US" sz="2500" dirty="0" smtClean="0"/>
              <a:t>.</a:t>
            </a:r>
            <a:endParaRPr lang="en-US" sz="2500" dirty="0"/>
          </a:p>
        </p:txBody>
      </p:sp>
    </p:spTree>
    <p:extLst>
      <p:ext uri="{BB962C8B-B14F-4D97-AF65-F5344CB8AC3E}">
        <p14:creationId xmlns:p14="http://schemas.microsoft.com/office/powerpoint/2010/main" val="142370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6612" y="685800"/>
            <a:ext cx="11048999" cy="3886200"/>
          </a:xfrm>
        </p:spPr>
        <p:txBody>
          <a:bodyPr/>
          <a:lstStyle/>
          <a:p>
            <a:r>
              <a:rPr lang="en-US" dirty="0"/>
              <a:t>Think about the popular women in Disney movies; Snow White, Cinderella, Jasmine, etc. How are female characters typically portrayed in a fairy tale? What role do they play?</a:t>
            </a:r>
            <a:endParaRPr lang="en-US" dirty="0"/>
          </a:p>
        </p:txBody>
      </p:sp>
      <p:sp>
        <p:nvSpPr>
          <p:cNvPr id="5" name="Text Placeholder 4"/>
          <p:cNvSpPr>
            <a:spLocks noGrp="1"/>
          </p:cNvSpPr>
          <p:nvPr>
            <p:ph type="body" idx="1"/>
          </p:nvPr>
        </p:nvSpPr>
        <p:spPr/>
        <p:txBody>
          <a:bodyPr>
            <a:normAutofit/>
          </a:bodyPr>
          <a:lstStyle/>
          <a:p>
            <a:r>
              <a:rPr lang="en-US" sz="5400" dirty="0" smtClean="0"/>
              <a:t>Journal #2</a:t>
            </a:r>
            <a:endParaRPr lang="en-US" sz="5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9212" y="4114800"/>
            <a:ext cx="4797558" cy="2539332"/>
          </a:xfrm>
          <a:prstGeom prst="rect">
            <a:avLst/>
          </a:prstGeom>
        </p:spPr>
      </p:pic>
    </p:spTree>
    <p:extLst>
      <p:ext uri="{BB962C8B-B14F-4D97-AF65-F5344CB8AC3E}">
        <p14:creationId xmlns:p14="http://schemas.microsoft.com/office/powerpoint/2010/main" val="1361126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Brother’s Grimm Assignment</a:t>
            </a:r>
            <a:endParaRPr lang="en-US" dirty="0"/>
          </a:p>
        </p:txBody>
      </p:sp>
      <p:sp>
        <p:nvSpPr>
          <p:cNvPr id="5" name="Content Placeholder 4"/>
          <p:cNvSpPr>
            <a:spLocks noGrp="1"/>
          </p:cNvSpPr>
          <p:nvPr>
            <p:ph idx="1"/>
          </p:nvPr>
        </p:nvSpPr>
        <p:spPr>
          <a:xfrm>
            <a:off x="1370012" y="1676400"/>
            <a:ext cx="9677400" cy="4953000"/>
          </a:xfrm>
        </p:spPr>
        <p:txBody>
          <a:bodyPr>
            <a:normAutofit/>
          </a:bodyPr>
          <a:lstStyle/>
          <a:p>
            <a:r>
              <a:rPr lang="en-US" sz="2800" dirty="0" smtClean="0"/>
              <a:t>Pre-reading </a:t>
            </a:r>
          </a:p>
          <a:p>
            <a:pPr lvl="1"/>
            <a:r>
              <a:rPr lang="en-US" sz="2400" dirty="0" smtClean="0"/>
              <a:t>What is the story about? As a group give a brief W</a:t>
            </a:r>
          </a:p>
          <a:p>
            <a:pPr lvl="1"/>
            <a:r>
              <a:rPr lang="en-US" sz="2400" dirty="0" smtClean="0"/>
              <a:t>Think about the elements of a fairy tale we discussed yesterday</a:t>
            </a:r>
          </a:p>
          <a:p>
            <a:pPr marL="0" lvl="1">
              <a:buFont typeface="Wingdings" panose="05000000000000000000" pitchFamily="2" charset="2"/>
              <a:buChar char="§"/>
            </a:pPr>
            <a:r>
              <a:rPr lang="en-US" sz="2800" dirty="0" smtClean="0"/>
              <a:t>Reading</a:t>
            </a:r>
          </a:p>
          <a:p>
            <a:pPr marL="514350" lvl="3" indent="-285750"/>
            <a:r>
              <a:rPr lang="en-US" sz="2400" dirty="0" smtClean="0"/>
              <a:t>What is different in the Grimm version?</a:t>
            </a:r>
          </a:p>
          <a:p>
            <a:pPr marL="514350" lvl="3" indent="-285750"/>
            <a:r>
              <a:rPr lang="en-US" sz="2400" dirty="0" smtClean="0"/>
              <a:t>Make sure you note where the story deviates from your previous views</a:t>
            </a:r>
          </a:p>
          <a:p>
            <a:pPr marL="514350" lvl="3" indent="-285750"/>
            <a:r>
              <a:rPr lang="en-US" sz="2400" dirty="0" smtClean="0"/>
              <a:t>As a group you will present your fairy tale to the rest of the class! </a:t>
            </a:r>
          </a:p>
          <a:p>
            <a:pPr marL="514350" lvl="3" indent="-285750"/>
            <a:r>
              <a:rPr lang="en-US" sz="2400" dirty="0" smtClean="0"/>
              <a:t>You will want to present it as a before and after</a:t>
            </a:r>
          </a:p>
          <a:p>
            <a:pPr marL="514350" lvl="3" indent="-285750"/>
            <a:r>
              <a:rPr lang="en-US" sz="2400" dirty="0" smtClean="0"/>
              <a:t>Make </a:t>
            </a:r>
            <a:r>
              <a:rPr lang="en-US" sz="2400" dirty="0"/>
              <a:t>sure you draw on the literary terms and you cover the ‘necessary elements’ of a fairy tale which was discussed yesterday (evil, magic, moral, female in distress, hero, symbol, environment, etc</a:t>
            </a:r>
            <a:r>
              <a:rPr lang="en-US" sz="2400" dirty="0" smtClean="0"/>
              <a:t>.)</a:t>
            </a:r>
          </a:p>
          <a:p>
            <a:pPr marL="514350" lvl="3" indent="-285750"/>
            <a:r>
              <a:rPr lang="en-US" sz="2400" dirty="0" smtClean="0"/>
              <a:t>Include one quote and why your group chose it</a:t>
            </a:r>
            <a:endParaRPr lang="en-US" sz="2400" dirty="0"/>
          </a:p>
          <a:p>
            <a:pPr marL="274320" lvl="1" indent="0">
              <a:buNone/>
            </a:pPr>
            <a:endParaRPr lang="en-US" dirty="0" smtClean="0"/>
          </a:p>
        </p:txBody>
      </p:sp>
    </p:spTree>
    <p:extLst>
      <p:ext uri="{BB962C8B-B14F-4D97-AF65-F5344CB8AC3E}">
        <p14:creationId xmlns:p14="http://schemas.microsoft.com/office/powerpoint/2010/main" val="9168837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400" dirty="0" smtClean="0"/>
              <a:t>Then and Now</a:t>
            </a:r>
            <a:endParaRPr lang="en-US" sz="4400" dirty="0"/>
          </a:p>
        </p:txBody>
      </p:sp>
      <p:sp>
        <p:nvSpPr>
          <p:cNvPr id="5" name="Content Placeholder 4"/>
          <p:cNvSpPr>
            <a:spLocks noGrp="1"/>
          </p:cNvSpPr>
          <p:nvPr>
            <p:ph idx="1"/>
          </p:nvPr>
        </p:nvSpPr>
        <p:spPr>
          <a:xfrm>
            <a:off x="1522414" y="1905000"/>
            <a:ext cx="9144000" cy="4953000"/>
          </a:xfrm>
        </p:spPr>
        <p:txBody>
          <a:bodyPr>
            <a:normAutofit lnSpcReduction="10000"/>
          </a:bodyPr>
          <a:lstStyle/>
          <a:p>
            <a:pPr marL="0" indent="0" algn="ctr">
              <a:buNone/>
            </a:pPr>
            <a:endParaRPr lang="en-US" dirty="0" smtClean="0">
              <a:hlinkClick r:id="rId2"/>
            </a:endParaRPr>
          </a:p>
          <a:p>
            <a:pPr marL="0" indent="0" algn="ctr">
              <a:buNone/>
            </a:pPr>
            <a:endParaRPr lang="en-US" dirty="0">
              <a:hlinkClick r:id="rId2"/>
            </a:endParaRPr>
          </a:p>
          <a:p>
            <a:pPr marL="0" indent="0" algn="ctr">
              <a:buNone/>
            </a:pPr>
            <a:endParaRPr lang="en-US" dirty="0" smtClean="0">
              <a:hlinkClick r:id="rId2"/>
            </a:endParaRPr>
          </a:p>
          <a:p>
            <a:pPr marL="0" indent="0" algn="ctr">
              <a:buNone/>
            </a:pPr>
            <a:endParaRPr lang="en-US" dirty="0">
              <a:hlinkClick r:id="rId2"/>
            </a:endParaRPr>
          </a:p>
          <a:p>
            <a:pPr marL="0" indent="0" algn="ctr">
              <a:buNone/>
            </a:pPr>
            <a:endParaRPr lang="en-US" dirty="0" smtClean="0">
              <a:hlinkClick r:id="rId2"/>
            </a:endParaRPr>
          </a:p>
          <a:p>
            <a:pPr marL="0" indent="0" algn="ctr">
              <a:buNone/>
            </a:pPr>
            <a:endParaRPr lang="en-US" dirty="0">
              <a:hlinkClick r:id="rId2"/>
            </a:endParaRPr>
          </a:p>
          <a:p>
            <a:pPr marL="0" indent="0" algn="ctr">
              <a:buNone/>
            </a:pPr>
            <a:endParaRPr lang="en-US" dirty="0" smtClean="0">
              <a:hlinkClick r:id="rId2"/>
            </a:endParaRPr>
          </a:p>
          <a:p>
            <a:pPr marL="0" indent="0" algn="ctr">
              <a:buNone/>
            </a:pPr>
            <a:endParaRPr lang="en-US" dirty="0" smtClean="0">
              <a:hlinkClick r:id="rId2"/>
            </a:endParaRPr>
          </a:p>
          <a:p>
            <a:pPr marL="0" indent="0" algn="ctr">
              <a:buNone/>
            </a:pPr>
            <a:r>
              <a:rPr lang="en-US" sz="3200" dirty="0" smtClean="0">
                <a:hlinkClick r:id="rId2"/>
              </a:rPr>
              <a:t>http</a:t>
            </a:r>
            <a:r>
              <a:rPr lang="en-US" sz="3200" dirty="0">
                <a:hlinkClick r:id="rId2"/>
              </a:rPr>
              <a:t>://</a:t>
            </a:r>
            <a:r>
              <a:rPr lang="en-US" sz="3200" dirty="0" smtClean="0">
                <a:hlinkClick r:id="rId2"/>
              </a:rPr>
              <a:t>youtu.be/TB11JlyjmkE</a:t>
            </a:r>
            <a:r>
              <a:rPr lang="en-US" sz="3200" dirty="0" smtClean="0"/>
              <a:t> </a:t>
            </a:r>
            <a:endParaRPr lang="en-US" sz="3200" dirty="0"/>
          </a:p>
        </p:txBody>
      </p:sp>
      <p:pic>
        <p:nvPicPr>
          <p:cNvPr id="4102" name="Picture 6" descr="https://encrypted-tbn0.gstatic.com/images?q=tbn:ANd9GcSFy_z6xpSGdnztGhkTDiudfrumINHUHF1g7Ktxg0JFDce2AW0e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4012" y="1726114"/>
            <a:ext cx="2971800" cy="421748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4104" name="Picture 8" descr="http://1.bp.blogspot.com/-rIALnuq4xME/TtGDgnD3siI/AAAAAAAABwk/IP-rYCMzxZs/s400/Hansel+Gretel+Wilk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657" y="1966748"/>
            <a:ext cx="3152775" cy="3810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77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2" y="1905000"/>
            <a:ext cx="10515600" cy="2667000"/>
          </a:xfrm>
        </p:spPr>
        <p:txBody>
          <a:bodyPr/>
          <a:lstStyle/>
          <a:p>
            <a:r>
              <a:rPr lang="en-US" dirty="0" smtClean="0"/>
              <a:t>Introduction to Fairy Tales</a:t>
            </a:r>
            <a:endParaRPr lang="en-US" dirty="0"/>
          </a:p>
        </p:txBody>
      </p:sp>
      <p:sp>
        <p:nvSpPr>
          <p:cNvPr id="3" name="Subtitle 2"/>
          <p:cNvSpPr>
            <a:spLocks noGrp="1"/>
          </p:cNvSpPr>
          <p:nvPr>
            <p:ph type="subTitle" idx="1"/>
          </p:nvPr>
        </p:nvSpPr>
        <p:spPr/>
        <p:txBody>
          <a:bodyPr/>
          <a:lstStyle/>
          <a:p>
            <a:endParaRPr lang="en-US" dirty="0"/>
          </a:p>
        </p:txBody>
      </p:sp>
      <p:pic>
        <p:nvPicPr>
          <p:cNvPr id="2050" name="Picture 2" descr="https://encrypted-tbn3.gstatic.com/images?q=tbn:ANd9GcQCTjoDXlIPkhzii3GoII0CzcgxwtDLUjjXk1XG6QA_yM3uX7EV9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472" y="302773"/>
            <a:ext cx="2514600" cy="32044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1.gstatic.com/images?q=tbn:ANd9GcQNdmEoF8qRRGdJZwS-qGFhCH7teDZMyECsb0Xz5R4sxu35dswpd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618" y="302772"/>
            <a:ext cx="2469000" cy="3204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Key Terms</a:t>
            </a:r>
            <a:endParaRPr lang="en-US" sz="4400" dirty="0"/>
          </a:p>
        </p:txBody>
      </p:sp>
      <p:sp>
        <p:nvSpPr>
          <p:cNvPr id="3" name="Content Placeholder 2"/>
          <p:cNvSpPr>
            <a:spLocks noGrp="1"/>
          </p:cNvSpPr>
          <p:nvPr>
            <p:ph idx="1"/>
          </p:nvPr>
        </p:nvSpPr>
        <p:spPr>
          <a:xfrm>
            <a:off x="1522414" y="1905000"/>
            <a:ext cx="9372598" cy="4495800"/>
          </a:xfrm>
        </p:spPr>
        <p:txBody>
          <a:bodyPr>
            <a:normAutofit fontScale="92500" lnSpcReduction="20000"/>
          </a:bodyPr>
          <a:lstStyle/>
          <a:p>
            <a:r>
              <a:rPr lang="en-US" dirty="0" smtClean="0"/>
              <a:t>Allegory- a literary work with more than one level of meaning. Allows a writer to tell a story about a literal character and make a moral, religious, or political point (Avatar)</a:t>
            </a:r>
          </a:p>
          <a:p>
            <a:r>
              <a:rPr lang="en-US" dirty="0" smtClean="0"/>
              <a:t>Allusion- a reference to a well-known person, place, event, literary work, or work of art</a:t>
            </a:r>
          </a:p>
          <a:p>
            <a:r>
              <a:rPr lang="en-US" dirty="0" smtClean="0"/>
              <a:t>Archetype- a detail, image or character type that occurs frequently in literature and myth and is thought to appeal in a universal way to the unconscious and to evoke a response (ex. The hero: rescuer  or champion; the witch: dangerous)</a:t>
            </a:r>
          </a:p>
          <a:p>
            <a:r>
              <a:rPr lang="en-US" dirty="0" smtClean="0"/>
              <a:t>Fable- a brief story usually with animal characters, that teaches a lesson, or moral (Aesop’s Fables) </a:t>
            </a:r>
          </a:p>
          <a:p>
            <a:r>
              <a:rPr lang="en-US" dirty="0" smtClean="0"/>
              <a:t>Fantasy- a highly imaginative writing that contains elements not found in real life. The writer presents improbable characters, places, and events, often ones involving magic or the supernatural</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614" y="83933"/>
            <a:ext cx="2133600" cy="1402171"/>
          </a:xfrm>
          <a:prstGeom prst="rect">
            <a:avLst/>
          </a:prstGeom>
        </p:spPr>
      </p:pic>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Key Terms Continued</a:t>
            </a:r>
            <a:endParaRPr lang="en-US" sz="4400" dirty="0"/>
          </a:p>
        </p:txBody>
      </p:sp>
      <p:sp>
        <p:nvSpPr>
          <p:cNvPr id="3" name="Content Placeholder 2"/>
          <p:cNvSpPr>
            <a:spLocks noGrp="1"/>
          </p:cNvSpPr>
          <p:nvPr>
            <p:ph idx="1"/>
          </p:nvPr>
        </p:nvSpPr>
        <p:spPr>
          <a:xfrm>
            <a:off x="1293813" y="1828800"/>
            <a:ext cx="9601200" cy="4648200"/>
          </a:xfrm>
        </p:spPr>
        <p:txBody>
          <a:bodyPr>
            <a:normAutofit fontScale="85000" lnSpcReduction="10000"/>
          </a:bodyPr>
          <a:lstStyle/>
          <a:p>
            <a:r>
              <a:rPr lang="en-US" dirty="0" smtClean="0"/>
              <a:t>Folklore – Includes the stories, legends, myths, ballads, riddles, sayings, and other traditions handed down orally by ordinary people. It reveals a great deal about the culture in which it originates (Robin Hood)</a:t>
            </a:r>
          </a:p>
          <a:p>
            <a:r>
              <a:rPr lang="en-US" dirty="0" smtClean="0"/>
              <a:t>Folk tale- A story composed orally and then passed from person to person by word of mouth. Originates among people who could not read and write, and were passed from generation to generation (Little Red Riding Hood)</a:t>
            </a:r>
          </a:p>
          <a:p>
            <a:r>
              <a:rPr lang="en-US" dirty="0" smtClean="0"/>
              <a:t>Legend-  a widely told story about he past, one that may or may not have a foundation in fact. Often reflects a peoples identity or cultural values. More historical truth and less supernatural</a:t>
            </a:r>
          </a:p>
          <a:p>
            <a:r>
              <a:rPr lang="en-US" dirty="0" smtClean="0"/>
              <a:t>Moral – a lesson taught by a literary work; they present morals that are directly stated.</a:t>
            </a:r>
          </a:p>
          <a:p>
            <a:r>
              <a:rPr lang="en-US" dirty="0" smtClean="0"/>
              <a:t>Myth- A fictional tale that explains the actions of gods or heroes or the causes of natural phenomena</a:t>
            </a:r>
          </a:p>
          <a:p>
            <a:r>
              <a:rPr lang="en-US" dirty="0" smtClean="0"/>
              <a:t>Oral tradition- the passing of songs, stories, and poems  from generation to generation by word of mouth</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9212" y="302542"/>
            <a:ext cx="1827886" cy="1701698"/>
          </a:xfrm>
          <a:prstGeom prst="rect">
            <a:avLst/>
          </a:prstGeom>
        </p:spPr>
      </p:pic>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Background</a:t>
            </a:r>
            <a:endParaRPr lang="en-US" sz="44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61212" y="2514600"/>
            <a:ext cx="3269284" cy="2933127"/>
          </a:xfrm>
        </p:spPr>
      </p:pic>
      <p:sp>
        <p:nvSpPr>
          <p:cNvPr id="4" name="Content Placeholder 3"/>
          <p:cNvSpPr>
            <a:spLocks noGrp="1"/>
          </p:cNvSpPr>
          <p:nvPr>
            <p:ph sz="half" idx="1"/>
          </p:nvPr>
        </p:nvSpPr>
        <p:spPr>
          <a:xfrm>
            <a:off x="1522413" y="1752600"/>
            <a:ext cx="4724399" cy="4724400"/>
          </a:xfrm>
        </p:spPr>
        <p:txBody>
          <a:bodyPr>
            <a:normAutofit/>
          </a:bodyPr>
          <a:lstStyle/>
          <a:p>
            <a:r>
              <a:rPr lang="en-US" sz="2800" dirty="0" smtClean="0"/>
              <a:t>Existed for thousands of years</a:t>
            </a:r>
          </a:p>
          <a:p>
            <a:pPr lvl="1"/>
            <a:r>
              <a:rPr lang="en-US" sz="2400" dirty="0" smtClean="0"/>
              <a:t>No exact ‘origins’</a:t>
            </a:r>
          </a:p>
          <a:p>
            <a:pPr lvl="1"/>
            <a:r>
              <a:rPr lang="en-US" sz="2400" dirty="0" smtClean="0"/>
              <a:t>Told orally</a:t>
            </a:r>
          </a:p>
          <a:p>
            <a:pPr marL="342900" lvl="1" indent="-342900">
              <a:buFont typeface="Wingdings" panose="05000000000000000000" pitchFamily="2" charset="2"/>
              <a:buChar char="§"/>
            </a:pPr>
            <a:r>
              <a:rPr lang="en-US" sz="2800" dirty="0" smtClean="0"/>
              <a:t>Not written for kids</a:t>
            </a:r>
          </a:p>
          <a:p>
            <a:pPr marL="342900" lvl="1" indent="-342900">
              <a:buFont typeface="Wingdings" panose="05000000000000000000" pitchFamily="2" charset="2"/>
              <a:buChar char="§"/>
            </a:pPr>
            <a:r>
              <a:rPr lang="en-US" sz="2800" dirty="0" smtClean="0"/>
              <a:t>An element of marvel/magic</a:t>
            </a:r>
          </a:p>
          <a:p>
            <a:pPr marL="342900" lvl="1" indent="-342900">
              <a:buFont typeface="Wingdings" panose="05000000000000000000" pitchFamily="2" charset="2"/>
              <a:buChar char="§"/>
            </a:pPr>
            <a:r>
              <a:rPr lang="en-US" sz="2800" dirty="0" smtClean="0"/>
              <a:t>More common than you might think!</a:t>
            </a:r>
          </a:p>
          <a:p>
            <a:pPr lvl="1"/>
            <a:r>
              <a:rPr lang="en-US" sz="2400" dirty="0" smtClean="0"/>
              <a:t>Sensationalized by Disney</a:t>
            </a:r>
          </a:p>
          <a:p>
            <a:pPr lvl="1"/>
            <a:r>
              <a:rPr lang="en-US" sz="2400" dirty="0" smtClean="0"/>
              <a:t>TV shows: Grimm; Once Upon a Time</a:t>
            </a:r>
            <a:endParaRPr lang="en-US" sz="2400" dirty="0"/>
          </a:p>
        </p:txBody>
      </p:sp>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t>Charles Perrault</a:t>
            </a:r>
            <a:endParaRPr lang="en-US" sz="4400" dirty="0"/>
          </a:p>
        </p:txBody>
      </p:sp>
      <p:sp>
        <p:nvSpPr>
          <p:cNvPr id="5" name="Content Placeholder 4"/>
          <p:cNvSpPr>
            <a:spLocks noGrp="1"/>
          </p:cNvSpPr>
          <p:nvPr>
            <p:ph idx="1"/>
          </p:nvPr>
        </p:nvSpPr>
        <p:spPr>
          <a:xfrm>
            <a:off x="1522414" y="1905000"/>
            <a:ext cx="6934198" cy="4267200"/>
          </a:xfrm>
        </p:spPr>
        <p:txBody>
          <a:bodyPr/>
          <a:lstStyle/>
          <a:p>
            <a:r>
              <a:rPr lang="en-US" sz="2800" dirty="0" smtClean="0"/>
              <a:t>French author</a:t>
            </a:r>
          </a:p>
          <a:p>
            <a:r>
              <a:rPr lang="en-US" sz="2800" dirty="0" smtClean="0"/>
              <a:t>Born January 1628; Died May 1703</a:t>
            </a:r>
          </a:p>
          <a:p>
            <a:r>
              <a:rPr lang="en-US" sz="2800" dirty="0" smtClean="0"/>
              <a:t>Helped revolutionize fairy tales.</a:t>
            </a:r>
          </a:p>
          <a:p>
            <a:r>
              <a:rPr lang="en-US" sz="2800" dirty="0" smtClean="0"/>
              <a:t>Incorporated his surrounding scenery in his work</a:t>
            </a:r>
          </a:p>
          <a:p>
            <a:r>
              <a:rPr lang="en-US" sz="2800" dirty="0" smtClean="0"/>
              <a:t>Famous for: </a:t>
            </a:r>
            <a:r>
              <a:rPr lang="en-US" sz="2800" i="1" dirty="0" smtClean="0"/>
              <a:t>Little </a:t>
            </a:r>
            <a:r>
              <a:rPr lang="en-US" sz="2800" i="1" dirty="0"/>
              <a:t>Red Riding </a:t>
            </a:r>
            <a:r>
              <a:rPr lang="en-US" sz="2800" i="1" dirty="0" smtClean="0"/>
              <a:t>Hood; Puss in Boots; Mother Goose Collection; Bluebeard</a:t>
            </a:r>
            <a:endParaRPr lang="en-US" sz="2800" i="1" dirty="0"/>
          </a:p>
          <a:p>
            <a:endParaRPr lang="en-US" dirty="0"/>
          </a:p>
        </p:txBody>
      </p:sp>
      <p:pic>
        <p:nvPicPr>
          <p:cNvPr id="1028" name="Picture 4" descr="http://www.movieguide.org/wp-content/uploads/2012/08/RED-RIDING-HOOD-2011-MOVIE-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012" y="1143000"/>
            <a:ext cx="2900719" cy="429736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Hans Christian Andersen</a:t>
            </a:r>
            <a:endParaRPr lang="en-US" sz="4400" dirty="0"/>
          </a:p>
        </p:txBody>
      </p:sp>
      <p:sp>
        <p:nvSpPr>
          <p:cNvPr id="3" name="Content Placeholder 2"/>
          <p:cNvSpPr>
            <a:spLocks noGrp="1"/>
          </p:cNvSpPr>
          <p:nvPr>
            <p:ph idx="1"/>
          </p:nvPr>
        </p:nvSpPr>
        <p:spPr>
          <a:xfrm>
            <a:off x="1522414" y="1905000"/>
            <a:ext cx="4800598" cy="4267200"/>
          </a:xfrm>
        </p:spPr>
        <p:txBody>
          <a:bodyPr/>
          <a:lstStyle/>
          <a:p>
            <a:r>
              <a:rPr lang="en-US" dirty="0" smtClean="0"/>
              <a:t>Born April 1805; Died August 1875</a:t>
            </a:r>
          </a:p>
          <a:p>
            <a:r>
              <a:rPr lang="en-US" dirty="0" smtClean="0"/>
              <a:t>Danish writer</a:t>
            </a:r>
          </a:p>
          <a:p>
            <a:r>
              <a:rPr lang="en-US" dirty="0" smtClean="0"/>
              <a:t>Wrote some of his stories originally</a:t>
            </a:r>
          </a:p>
          <a:p>
            <a:r>
              <a:rPr lang="en-US" dirty="0" smtClean="0"/>
              <a:t>Affiliated with royalty and Charles Dickens</a:t>
            </a:r>
          </a:p>
          <a:p>
            <a:r>
              <a:rPr lang="en-US" dirty="0" smtClean="0"/>
              <a:t>Known for: </a:t>
            </a:r>
            <a:r>
              <a:rPr lang="en-US" i="1" dirty="0" smtClean="0"/>
              <a:t>The Littler Mermaid, Thumbelina, The Princess and the Pea</a:t>
            </a:r>
            <a:endParaRPr lang="en-US" dirty="0"/>
          </a:p>
        </p:txBody>
      </p:sp>
      <p:pic>
        <p:nvPicPr>
          <p:cNvPr id="2054" name="Picture 6" descr="http://images3.alphacoders.com/673/673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0212" y="2286000"/>
            <a:ext cx="4861277" cy="329409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74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400" dirty="0" smtClean="0"/>
              <a:t>The Grimm Brothers</a:t>
            </a:r>
            <a:endParaRPr lang="en-US" sz="4400" dirty="0"/>
          </a:p>
        </p:txBody>
      </p:sp>
      <p:pic>
        <p:nvPicPr>
          <p:cNvPr id="1026" name="Picture 2" descr="Frontispiece and decorative title page of an 1819 edition of the Brothers Grimm's 'Kinder-und Hausmarchen', illustrated by Ludwig Emil Grimm with engravings by L. Haa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591" r="35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2"/>
          </p:nvPr>
        </p:nvSpPr>
        <p:spPr/>
        <p:txBody>
          <a:bodyPr/>
          <a:lstStyle/>
          <a:p>
            <a:r>
              <a:rPr lang="en-US" sz="1800" i="1" dirty="0"/>
              <a:t>Frontispiece and decorative title page of an 1819 edition of the Brothers Grimm's 'Kinder-und </a:t>
            </a:r>
            <a:r>
              <a:rPr lang="en-US" sz="1800" i="1" dirty="0" err="1"/>
              <a:t>Hausmarchen</a:t>
            </a:r>
            <a:r>
              <a:rPr lang="en-US" sz="1800" i="1" dirty="0"/>
              <a:t>', illustrated by Ludwig Emil Grimm with engravings by L. Haas.</a:t>
            </a:r>
            <a:endParaRPr lang="en-US" sz="1800" dirty="0"/>
          </a:p>
          <a:p>
            <a:endParaRPr lang="en-US"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1259</Words>
  <Application>Microsoft Office PowerPoint</Application>
  <PresentationFormat>Custom</PresentationFormat>
  <Paragraphs>103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Consolas</vt:lpstr>
      <vt:lpstr>Corbel</vt:lpstr>
      <vt:lpstr>Wingdings</vt:lpstr>
      <vt:lpstr>Chalkboard 16x9</vt:lpstr>
      <vt:lpstr>What do you think are the essential elements of a fairy tale? You may use a personal favorite to provide examples of these elements.</vt:lpstr>
      <vt:lpstr>Then and Now</vt:lpstr>
      <vt:lpstr>Introduction to Fairy Tales</vt:lpstr>
      <vt:lpstr>Key Terms</vt:lpstr>
      <vt:lpstr>Key Terms Continued</vt:lpstr>
      <vt:lpstr>Background</vt:lpstr>
      <vt:lpstr>Charles Perrault</vt:lpstr>
      <vt:lpstr>Hans Christian Andersen</vt:lpstr>
      <vt:lpstr>The Grimm Brothers</vt:lpstr>
      <vt:lpstr>Brother’s Grimm</vt:lpstr>
      <vt:lpstr>“Quotes”</vt:lpstr>
      <vt:lpstr>Quotation Marks: Find the Error/s</vt:lpstr>
      <vt:lpstr>The Corrected Version</vt:lpstr>
      <vt:lpstr>Quick Reflection</vt:lpstr>
      <vt:lpstr>Think about the popular women in Disney movies; Snow White, Cinderella, Jasmine, etc. How are female characters typically portrayed in a fairy tale? What role do they play?</vt:lpstr>
      <vt:lpstr>Brother’s Grimm Assignment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2014-01-16T05:58:33Z</dcterms:created>
  <dcterms:modified xsi:type="dcterms:W3CDTF">2014-02-05T13:30:15Z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