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3" r:id="rId3"/>
    <p:sldId id="270" r:id="rId4"/>
    <p:sldId id="271" r:id="rId5"/>
    <p:sldId id="272" r:id="rId6"/>
    <p:sldId id="262" r:id="rId7"/>
    <p:sldId id="256" r:id="rId8"/>
    <p:sldId id="274" r:id="rId9"/>
    <p:sldId id="257" r:id="rId10"/>
    <p:sldId id="258" r:id="rId11"/>
    <p:sldId id="260" r:id="rId12"/>
    <p:sldId id="259" r:id="rId13"/>
    <p:sldId id="269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0" autoAdjust="0"/>
    <p:restoredTop sz="94611" autoAdjust="0"/>
  </p:normalViewPr>
  <p:slideViewPr>
    <p:cSldViewPr snapToGrid="0" snapToObjects="1">
      <p:cViewPr varScale="1">
        <p:scale>
          <a:sx n="55" d="100"/>
          <a:sy n="55" d="100"/>
        </p:scale>
        <p:origin x="-1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D0B1-8001-204A-AEA3-B41F8D47CA42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1DF5-A817-2247-972C-A28AF822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1DF5-A817-2247-972C-A28AF822C8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xmlns:p14="http://schemas.microsoft.com/office/powerpoint/2010/main"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866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Macbeth</a:t>
            </a:r>
            <a:endParaRPr lang="en-US" sz="7200" b="1" i="1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1675"/>
            <a:ext cx="6400800" cy="1752600"/>
          </a:xfrm>
        </p:spPr>
        <p:txBody>
          <a:bodyPr/>
          <a:lstStyle/>
          <a:p>
            <a:r>
              <a:rPr lang="en-US" dirty="0" smtClean="0"/>
              <a:t>Witches, Treachery, Murder</a:t>
            </a:r>
            <a:r>
              <a:rPr lang="mr-IN" dirty="0" smtClean="0"/>
              <a:t>…</a:t>
            </a:r>
            <a:r>
              <a:rPr lang="en-US" dirty="0" smtClean="0"/>
              <a:t>Oh My</a:t>
            </a:r>
            <a:endParaRPr lang="en-US" dirty="0"/>
          </a:p>
        </p:txBody>
      </p:sp>
      <p:pic>
        <p:nvPicPr>
          <p:cNvPr id="4" name="Picture 3" descr="Macbe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21" y="2948709"/>
            <a:ext cx="5684787" cy="34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6194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rkn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643267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469814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t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303760" y="2167765"/>
            <a:ext cx="8229600" cy="4525963"/>
          </a:xfrm>
        </p:spPr>
      </p:pic>
      <p:pic>
        <p:nvPicPr>
          <p:cNvPr id="5" name="Picture 4" descr="appari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1" y="1253366"/>
            <a:ext cx="473074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6146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Imagery </a:t>
            </a:r>
            <a:r>
              <a:rPr lang="en-US" sz="4800" dirty="0" smtClean="0"/>
              <a:t>in Macbeth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909" y="1600200"/>
            <a:ext cx="4417291" cy="4525963"/>
          </a:xfrm>
        </p:spPr>
        <p:txBody>
          <a:bodyPr/>
          <a:lstStyle/>
          <a:p>
            <a:r>
              <a:rPr lang="en-US" dirty="0" smtClean="0"/>
              <a:t>Photo #1: </a:t>
            </a:r>
            <a:r>
              <a:rPr lang="en-US" dirty="0" smtClean="0">
                <a:solidFill>
                  <a:srgbClr val="FF0000"/>
                </a:solidFill>
              </a:rPr>
              <a:t>Blood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 #2: </a:t>
            </a:r>
            <a:r>
              <a:rPr lang="en-US" dirty="0" smtClean="0">
                <a:solidFill>
                  <a:srgbClr val="FF0000"/>
                </a:solidFill>
              </a:rPr>
              <a:t>Darkness/Night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r>
              <a:rPr lang="en-US" dirty="0" smtClean="0"/>
              <a:t>Photo #3: </a:t>
            </a:r>
            <a:r>
              <a:rPr lang="en-US" dirty="0" smtClean="0">
                <a:solidFill>
                  <a:srgbClr val="FF0000"/>
                </a:solidFill>
              </a:rPr>
              <a:t>Hell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Photo #4: </a:t>
            </a:r>
            <a:r>
              <a:rPr lang="en-US" dirty="0" smtClean="0">
                <a:solidFill>
                  <a:srgbClr val="FF0000"/>
                </a:solidFill>
              </a:rPr>
              <a:t>Sorcery</a:t>
            </a:r>
            <a:r>
              <a:rPr lang="en-US" dirty="0" smtClean="0">
                <a:solidFill>
                  <a:srgbClr val="FF0000"/>
                </a:solidFill>
              </a:rPr>
              <a:t>/  </a:t>
            </a:r>
            <a:r>
              <a:rPr lang="en-US" dirty="0" smtClean="0">
                <a:solidFill>
                  <a:srgbClr val="FF0000"/>
                </a:solidFill>
              </a:rPr>
              <a:t>Paranormal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bl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>
          <a:xfrm>
            <a:off x="1632814" y="2439554"/>
            <a:ext cx="2477367" cy="1362456"/>
          </a:xfrm>
          <a:prstGeom prst="rect">
            <a:avLst/>
          </a:prstGeom>
        </p:spPr>
      </p:pic>
      <p:pic>
        <p:nvPicPr>
          <p:cNvPr id="6" name="Content Placeholder 3" descr="dark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439426" y="4952758"/>
            <a:ext cx="2670755" cy="1468812"/>
          </a:xfrm>
          <a:prstGeom prst="rect">
            <a:avLst/>
          </a:prstGeom>
        </p:spPr>
      </p:pic>
      <p:pic>
        <p:nvPicPr>
          <p:cNvPr id="7" name="Content Placeholder 3" descr="h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6095482" y="1977736"/>
            <a:ext cx="2567709" cy="1412141"/>
          </a:xfrm>
          <a:prstGeom prst="rect">
            <a:avLst/>
          </a:prstGeom>
        </p:spPr>
      </p:pic>
      <p:pic>
        <p:nvPicPr>
          <p:cNvPr id="8" name="Content Placeholder 5" descr="wit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495800" y="4498137"/>
            <a:ext cx="3497396" cy="1923433"/>
          </a:xfrm>
          <a:prstGeom prst="rect">
            <a:avLst/>
          </a:prstGeom>
        </p:spPr>
      </p:pic>
      <p:pic>
        <p:nvPicPr>
          <p:cNvPr id="9" name="Picture 8" descr="appari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37" y="4392207"/>
            <a:ext cx="1764663" cy="20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ld"/>
      </p:transition>
    </mc:Choice>
    <mc:Fallback>
      <p:transition xmlns:p14="http://schemas.microsoft.com/office/powerpoint/2010/main" spd="slow">
        <p:strips dir="l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0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Chastise: to discipline or criticize severely</a:t>
            </a:r>
          </a:p>
          <a:p>
            <a:endParaRPr lang="en-US" dirty="0" smtClean="0"/>
          </a:p>
          <a:p>
            <a:r>
              <a:rPr lang="en-US" dirty="0" smtClean="0"/>
              <a:t>Prophetic (prophesy): the foretelling or prediction of what is to come</a:t>
            </a:r>
          </a:p>
          <a:p>
            <a:endParaRPr lang="en-US" dirty="0" smtClean="0"/>
          </a:p>
          <a:p>
            <a:r>
              <a:rPr lang="en-US" dirty="0" smtClean="0"/>
              <a:t>Trifle: an article or thing of very little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8394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294"/>
            <a:ext cx="8229600" cy="4938870"/>
          </a:xfrm>
        </p:spPr>
        <p:txBody>
          <a:bodyPr/>
          <a:lstStyle/>
          <a:p>
            <a:r>
              <a:rPr lang="en-US" dirty="0" smtClean="0"/>
              <a:t>Allegiance- loyalty or commitment to a superior, group, or cause</a:t>
            </a:r>
          </a:p>
          <a:p>
            <a:endParaRPr lang="en-US" dirty="0" smtClean="0"/>
          </a:p>
          <a:p>
            <a:r>
              <a:rPr lang="en-US" dirty="0" smtClean="0"/>
              <a:t>Quenched- satisfy thirst by drinking; extinguish (a fire)</a:t>
            </a:r>
          </a:p>
          <a:p>
            <a:endParaRPr lang="en-US" dirty="0" smtClean="0"/>
          </a:p>
          <a:p>
            <a:r>
              <a:rPr lang="en-US" dirty="0" smtClean="0"/>
              <a:t>Sacrilegious- the violent or profanation(desecration/defilement) of anything sacred or held sacred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7667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/>
              <a:t>Act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3"/>
            <a:ext cx="8229600" cy="53290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Dauntless- not to be intimidated; fearless</a:t>
            </a:r>
          </a:p>
          <a:p>
            <a:endParaRPr lang="en-US" dirty="0" smtClean="0"/>
          </a:p>
          <a:p>
            <a:r>
              <a:rPr lang="en-US" dirty="0" smtClean="0"/>
              <a:t>Malice </a:t>
            </a:r>
            <a:r>
              <a:rPr lang="mr-IN" dirty="0" smtClean="0"/>
              <a:t>–</a:t>
            </a:r>
            <a:r>
              <a:rPr lang="en-US" dirty="0" smtClean="0"/>
              <a:t> desire to inflict injury, harm, or suffering on another out of hostile impulse or meanness</a:t>
            </a:r>
          </a:p>
          <a:p>
            <a:endParaRPr lang="en-US" dirty="0" smtClean="0"/>
          </a:p>
          <a:p>
            <a:r>
              <a:rPr lang="en-US" dirty="0" smtClean="0"/>
              <a:t>Predominant </a:t>
            </a:r>
            <a:r>
              <a:rPr lang="mr-IN" dirty="0" smtClean="0"/>
              <a:t>–</a:t>
            </a:r>
            <a:r>
              <a:rPr lang="en-US" dirty="0" smtClean="0"/>
              <a:t> to be stronger or leading element or force</a:t>
            </a:r>
          </a:p>
          <a:p>
            <a:endParaRPr lang="en-US" dirty="0" smtClean="0"/>
          </a:p>
          <a:p>
            <a:r>
              <a:rPr lang="en-US" dirty="0" smtClean="0"/>
              <a:t>Tyrant- a ruler who uses power oppressively or unjustly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29253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Desolate- barren or laid waste; devastated</a:t>
            </a:r>
          </a:p>
          <a:p>
            <a:endParaRPr lang="en-US" dirty="0" smtClean="0"/>
          </a:p>
          <a:p>
            <a:r>
              <a:rPr lang="en-US" dirty="0" smtClean="0"/>
              <a:t>Entrails- the intestines; internal part of anything</a:t>
            </a:r>
          </a:p>
          <a:p>
            <a:endParaRPr lang="en-US" dirty="0" smtClean="0"/>
          </a:p>
          <a:p>
            <a:r>
              <a:rPr lang="en-US" dirty="0" smtClean="0"/>
              <a:t>Pernicious- causing insidious harm or ruin; hurtful; deadly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0759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Fury- wild or violent anger</a:t>
            </a:r>
          </a:p>
          <a:p>
            <a:endParaRPr lang="en-US" dirty="0" smtClean="0"/>
          </a:p>
          <a:p>
            <a:r>
              <a:rPr lang="en-US" dirty="0" smtClean="0"/>
              <a:t>Pristine </a:t>
            </a:r>
            <a:r>
              <a:rPr lang="mr-IN" dirty="0" smtClean="0"/>
              <a:t>–</a:t>
            </a:r>
            <a:r>
              <a:rPr lang="en-US" dirty="0" smtClean="0"/>
              <a:t> in its original condition; unspoiled</a:t>
            </a:r>
          </a:p>
          <a:p>
            <a:endParaRPr lang="en-US" dirty="0" smtClean="0"/>
          </a:p>
          <a:p>
            <a:r>
              <a:rPr lang="en-US" dirty="0" smtClean="0"/>
              <a:t>Arbitrate </a:t>
            </a:r>
            <a:r>
              <a:rPr lang="mr-IN" dirty="0" smtClean="0"/>
              <a:t>–</a:t>
            </a:r>
            <a:r>
              <a:rPr lang="en-US" dirty="0" smtClean="0"/>
              <a:t> determine; settle; act as the  </a:t>
            </a:r>
            <a:r>
              <a:rPr lang="en-US" smtClean="0"/>
              <a:t>person chosen </a:t>
            </a:r>
            <a:r>
              <a:rPr lang="en-US" dirty="0" smtClean="0"/>
              <a:t>to go between two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37882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main idea or underlying meaning of a literary work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i="1" dirty="0" smtClean="0">
                <a:solidFill>
                  <a:srgbClr val="FF0000"/>
                </a:solidFill>
              </a:rPr>
              <a:t>Macbeth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Fate v. Evil</a:t>
            </a:r>
          </a:p>
          <a:p>
            <a:pPr lvl="1"/>
            <a:r>
              <a:rPr lang="en-US" dirty="0" smtClean="0"/>
              <a:t>Appearance v. Reality</a:t>
            </a:r>
          </a:p>
          <a:p>
            <a:pPr lvl="1"/>
            <a:r>
              <a:rPr lang="en-US" dirty="0" smtClean="0"/>
              <a:t>The effects of guilt</a:t>
            </a:r>
          </a:p>
          <a:p>
            <a:pPr lvl="1"/>
            <a:r>
              <a:rPr lang="en-US" dirty="0" smtClean="0"/>
              <a:t>Nature of Evil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paw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58" y="3325092"/>
            <a:ext cx="4120142" cy="22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3386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00" y="192810"/>
            <a:ext cx="3981045" cy="2924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JOUrnal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 tragedy? </a:t>
            </a:r>
            <a:r>
              <a:rPr lang="en-US" sz="2800" dirty="0" smtClean="0"/>
              <a:t>List some key elements necessary to be considered a tragedy. Examples from books or movies?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3269021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856" cy="347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10" y="0"/>
            <a:ext cx="2338617" cy="385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04" y="274638"/>
            <a:ext cx="2671214" cy="415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4" y="2607325"/>
            <a:ext cx="2682816" cy="364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4" y="2653866"/>
            <a:ext cx="2392853" cy="363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02" y="2653866"/>
            <a:ext cx="2423650" cy="3633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202433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86" y="0"/>
            <a:ext cx="2776450" cy="405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4" y="2401454"/>
            <a:ext cx="2770909" cy="431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1" y="1"/>
            <a:ext cx="2599400" cy="346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79" y="2694191"/>
            <a:ext cx="2861772" cy="4017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52067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Tragedy </a:t>
            </a:r>
            <a:endParaRPr lang="en-US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A series of unfortunate events where character(s) undergo several misfortunes which culminate in an epic disaster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 stages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happy times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intro to problem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problem worsens to a crisis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characters are unable to prevent problem from taking over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problem results in a catastrophic, grave ending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56887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9492"/>
            <a:ext cx="7772400" cy="144303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Imagery </a:t>
            </a:r>
            <a:endParaRPr lang="en-US" sz="540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636" y="1962522"/>
            <a:ext cx="7534564" cy="4213646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800" dirty="0" smtClean="0"/>
              <a:t>Use of figurative language to represent objects, actions, and ideas in such a way that it appeals to our physical senses</a:t>
            </a:r>
          </a:p>
          <a:p>
            <a:endParaRPr lang="en-US" dirty="0" smtClean="0"/>
          </a:p>
          <a:p>
            <a:pPr algn="l"/>
            <a:r>
              <a:rPr lang="en-US" sz="3900" dirty="0" smtClean="0">
                <a:solidFill>
                  <a:srgbClr val="FF0000"/>
                </a:solidFill>
              </a:rPr>
              <a:t>In your journals:</a:t>
            </a:r>
            <a:endParaRPr lang="en-US" sz="3900" dirty="0">
              <a:solidFill>
                <a:srgbClr val="FF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Number 1-4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For each image write what you see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Then describe each of the sense as you would imagine them with the image (this can just be a bulleted list of what you smell, hear, touch, see, taste)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25441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_grass_perfume_2048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329638"/>
            <a:ext cx="2844800" cy="2847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46138"/>
            <a:ext cx="5130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Image #1 </a:t>
            </a:r>
            <a:r>
              <a:rPr lang="en-US" dirty="0" smtClean="0"/>
              <a:t>is of a lawn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Smell: </a:t>
            </a:r>
            <a:r>
              <a:rPr lang="en-US" dirty="0" smtClean="0"/>
              <a:t>fresh cut grass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Hear: </a:t>
            </a:r>
            <a:r>
              <a:rPr lang="en-US" dirty="0" smtClean="0"/>
              <a:t>my dog barking for me to throw the ball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Tast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fresh made sweet tea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Touch: </a:t>
            </a:r>
            <a:r>
              <a:rPr lang="en-US" dirty="0" smtClean="0"/>
              <a:t>a crisp glass of sweet tea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See: </a:t>
            </a:r>
            <a:r>
              <a:rPr lang="en-US" dirty="0" smtClean="0"/>
              <a:t>a lawn mower cooling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99483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1574284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32479</TotalTime>
  <Words>446</Words>
  <Application>Microsoft Macintosh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 Black </vt:lpstr>
      <vt:lpstr>Macbeth</vt:lpstr>
      <vt:lpstr>Theme</vt:lpstr>
      <vt:lpstr>JOUrnal</vt:lpstr>
      <vt:lpstr>PowerPoint Presentation</vt:lpstr>
      <vt:lpstr>PowerPoint Presentation</vt:lpstr>
      <vt:lpstr>Tragedy </vt:lpstr>
      <vt:lpstr>Imagery </vt:lpstr>
      <vt:lpstr>Example:</vt:lpstr>
      <vt:lpstr>PowerPoint Presentation</vt:lpstr>
      <vt:lpstr>PowerPoint Presentation</vt:lpstr>
      <vt:lpstr>PowerPoint Presentation</vt:lpstr>
      <vt:lpstr>PowerPoint Presentation</vt:lpstr>
      <vt:lpstr>Imagery in Macbeth</vt:lpstr>
      <vt:lpstr>Act I</vt:lpstr>
      <vt:lpstr>Act II</vt:lpstr>
      <vt:lpstr>Act III</vt:lpstr>
      <vt:lpstr>Act IV</vt:lpstr>
      <vt:lpstr>Act V</vt:lpstr>
    </vt:vector>
  </TitlesOfParts>
  <Company>Onalska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Otto</dc:creator>
  <cp:lastModifiedBy>Kelsey Otto</cp:lastModifiedBy>
  <cp:revision>16</cp:revision>
  <dcterms:created xsi:type="dcterms:W3CDTF">2017-02-13T15:36:34Z</dcterms:created>
  <dcterms:modified xsi:type="dcterms:W3CDTF">2019-02-07T15:53:17Z</dcterms:modified>
</cp:coreProperties>
</file>